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0" r:id="rId4"/>
    <p:sldId id="262" r:id="rId5"/>
    <p:sldId id="261" r:id="rId6"/>
    <p:sldId id="266" r:id="rId7"/>
    <p:sldId id="267" r:id="rId8"/>
    <p:sldId id="268" r:id="rId9"/>
    <p:sldId id="269" r:id="rId10"/>
    <p:sldId id="270" r:id="rId11"/>
    <p:sldId id="272" r:id="rId12"/>
    <p:sldId id="273" r:id="rId13"/>
    <p:sldId id="274" r:id="rId14"/>
    <p:sldId id="259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89" autoAdjust="0"/>
  </p:normalViewPr>
  <p:slideViewPr>
    <p:cSldViewPr>
      <p:cViewPr varScale="1">
        <p:scale>
          <a:sx n="61" d="100"/>
          <a:sy n="61" d="100"/>
        </p:scale>
        <p:origin x="201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D9B-45E8-8A55-D0277220BB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D9B-45E8-8A55-D0277220BB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D9B-45E8-8A55-D0277220BB5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D9B-45E8-8A55-D0277220BB5B}"/>
              </c:ext>
            </c:extLst>
          </c:dPt>
          <c:cat>
            <c:strRef>
              <c:f>Sheet1!$A$2:$A$5</c:f>
              <c:strCache>
                <c:ptCount val="3"/>
                <c:pt idx="0">
                  <c:v>1분기</c:v>
                </c:pt>
                <c:pt idx="1">
                  <c:v>2분기</c:v>
                </c:pt>
                <c:pt idx="2">
                  <c:v>3분기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17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1F-4091-AAFE-C85727858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7F62E-C96D-4DEE-8999-D0F5ABFB79EF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8C96C-B780-4C91-981B-E306BFB7EA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648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637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241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발표자료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자료를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플고젝트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싸피에</a:t>
            </a:r>
            <a:r>
              <a:rPr lang="ko-KR" altLang="en-US" baseline="0" dirty="0"/>
              <a:t> 발표에 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시간내에</a:t>
            </a:r>
            <a:r>
              <a:rPr lang="ko-KR" altLang="en-US" baseline="0" dirty="0"/>
              <a:t> 제출 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깃랩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레포</a:t>
            </a:r>
            <a:r>
              <a:rPr lang="ko-KR" altLang="en-US" baseline="0" dirty="0"/>
              <a:t> 만들어서 하기 </a:t>
            </a:r>
            <a:endParaRPr lang="en-US" altLang="ko-KR" baseline="0" dirty="0"/>
          </a:p>
          <a:p>
            <a:r>
              <a:rPr lang="ko-KR" altLang="en-US" baseline="0" dirty="0"/>
              <a:t>발표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분 넘지 않기 </a:t>
            </a:r>
            <a:endParaRPr lang="en-US" altLang="ko-KR" baseline="0" dirty="0"/>
          </a:p>
          <a:p>
            <a:r>
              <a:rPr lang="ko-KR" altLang="en-US" baseline="0" dirty="0"/>
              <a:t>발표는 한 </a:t>
            </a:r>
            <a:r>
              <a:rPr lang="ko-KR" altLang="en-US" baseline="0" dirty="0" err="1"/>
              <a:t>컴터에서</a:t>
            </a:r>
            <a:r>
              <a:rPr lang="ko-KR" altLang="en-US" baseline="0" dirty="0"/>
              <a:t> 시작이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발표자료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자료를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플고젝트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싸피에</a:t>
            </a:r>
            <a:r>
              <a:rPr lang="ko-KR" altLang="en-US" baseline="0" dirty="0"/>
              <a:t> 발표에 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시간내에</a:t>
            </a:r>
            <a:r>
              <a:rPr lang="ko-KR" altLang="en-US" baseline="0" dirty="0"/>
              <a:t> 제출 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깃랩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레포</a:t>
            </a:r>
            <a:r>
              <a:rPr lang="ko-KR" altLang="en-US" baseline="0" dirty="0"/>
              <a:t> 만들어서 하기 </a:t>
            </a:r>
            <a:endParaRPr lang="en-US" altLang="ko-KR" baseline="0" dirty="0"/>
          </a:p>
          <a:p>
            <a:r>
              <a:rPr lang="ko-KR" altLang="en-US" baseline="0" dirty="0"/>
              <a:t>발표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분 넘지 않기 </a:t>
            </a:r>
            <a:endParaRPr lang="en-US" altLang="ko-KR" baseline="0" dirty="0"/>
          </a:p>
          <a:p>
            <a:r>
              <a:rPr lang="ko-KR" altLang="en-US" baseline="0" dirty="0"/>
              <a:t>발표는 한 </a:t>
            </a:r>
            <a:r>
              <a:rPr lang="ko-KR" altLang="en-US" baseline="0" dirty="0" err="1"/>
              <a:t>컴터에서</a:t>
            </a:r>
            <a:r>
              <a:rPr lang="ko-KR" altLang="en-US" baseline="0" dirty="0"/>
              <a:t> 시작이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761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발표자료 </a:t>
            </a:r>
            <a:r>
              <a:rPr lang="en-US" altLang="ko-KR" dirty="0" err="1"/>
              <a:t>ppt</a:t>
            </a:r>
            <a:r>
              <a:rPr lang="en-US" altLang="ko-KR" dirty="0"/>
              <a:t> </a:t>
            </a:r>
            <a:r>
              <a:rPr lang="ko-KR" altLang="en-US" dirty="0" err="1"/>
              <a:t>피그마</a:t>
            </a:r>
            <a:r>
              <a:rPr lang="ko-KR" altLang="en-US" dirty="0"/>
              <a:t> 자료를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플고젝트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싸피에</a:t>
            </a:r>
            <a:r>
              <a:rPr lang="ko-KR" altLang="en-US" baseline="0" dirty="0"/>
              <a:t> 발표에 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시간내에</a:t>
            </a:r>
            <a:r>
              <a:rPr lang="ko-KR" altLang="en-US" baseline="0" dirty="0"/>
              <a:t> 제출 해야한다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 err="1"/>
              <a:t>깃랩</a:t>
            </a:r>
            <a:r>
              <a:rPr lang="ko-KR" altLang="en-US" baseline="0" dirty="0"/>
              <a:t> </a:t>
            </a:r>
            <a:r>
              <a:rPr lang="ko-KR" altLang="en-US" baseline="0" dirty="0" err="1"/>
              <a:t>레포</a:t>
            </a:r>
            <a:r>
              <a:rPr lang="ko-KR" altLang="en-US" baseline="0" dirty="0"/>
              <a:t> 만들어서 하기 </a:t>
            </a:r>
            <a:endParaRPr lang="en-US" altLang="ko-KR" baseline="0" dirty="0"/>
          </a:p>
          <a:p>
            <a:r>
              <a:rPr lang="ko-KR" altLang="en-US" baseline="0" dirty="0"/>
              <a:t>발표 </a:t>
            </a:r>
            <a:r>
              <a:rPr lang="en-US" altLang="ko-KR" baseline="0" dirty="0"/>
              <a:t>10</a:t>
            </a:r>
            <a:r>
              <a:rPr lang="ko-KR" altLang="en-US" baseline="0" dirty="0"/>
              <a:t>분 넘지 않기 </a:t>
            </a:r>
            <a:endParaRPr lang="en-US" altLang="ko-KR" baseline="0" dirty="0"/>
          </a:p>
          <a:p>
            <a:r>
              <a:rPr lang="ko-KR" altLang="en-US" baseline="0" dirty="0"/>
              <a:t>발표는 한 </a:t>
            </a:r>
            <a:r>
              <a:rPr lang="ko-KR" altLang="en-US" baseline="0" dirty="0" err="1"/>
              <a:t>컴터에서</a:t>
            </a:r>
            <a:r>
              <a:rPr lang="ko-KR" altLang="en-US" baseline="0" dirty="0"/>
              <a:t> 시작이 됩니다</a:t>
            </a:r>
            <a:r>
              <a:rPr lang="en-US" altLang="ko-KR" baseline="0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88C96C-B780-4C91-981B-E306BFB7EAA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7503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gi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4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4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0.png"/><Relationship Id="rId10" Type="http://schemas.openxmlformats.org/officeDocument/2006/relationships/image" Target="../media/image49.gif"/><Relationship Id="rId4" Type="http://schemas.openxmlformats.org/officeDocument/2006/relationships/image" Target="../media/image13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7.jpeg"/><Relationship Id="rId5" Type="http://schemas.openxmlformats.org/officeDocument/2006/relationships/image" Target="../media/image10.png"/><Relationship Id="rId10" Type="http://schemas.openxmlformats.org/officeDocument/2006/relationships/chart" Target="../charts/chart1.xml"/><Relationship Id="rId4" Type="http://schemas.openxmlformats.org/officeDocument/2006/relationships/image" Target="../media/image50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8.jpeg"/><Relationship Id="rId5" Type="http://schemas.openxmlformats.org/officeDocument/2006/relationships/image" Target="../media/image11.png"/><Relationship Id="rId10" Type="http://schemas.openxmlformats.org/officeDocument/2006/relationships/image" Target="../media/image17.jpe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6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26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Relationship Id="rId1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37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12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9.png"/><Relationship Id="rId10" Type="http://schemas.microsoft.com/office/2007/relationships/hdphoto" Target="../media/hdphoto1.wdp"/><Relationship Id="rId4" Type="http://schemas.openxmlformats.org/officeDocument/2006/relationships/image" Target="../media/image11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42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04101" y="1682074"/>
            <a:ext cx="20803045" cy="20464944"/>
            <a:chOff x="6104101" y="1682074"/>
            <a:chExt cx="20803045" cy="2046494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04101" y="1682074"/>
              <a:ext cx="20803045" cy="2046494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6058585" y="564113"/>
            <a:ext cx="1696647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9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2023-1st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1037162" y="1381665"/>
            <a:ext cx="10692245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90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r>
              <a:rPr lang="en-US" sz="9000" kern="0" spc="-100" baseline="300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st</a:t>
            </a:r>
            <a:r>
              <a:rPr lang="en-US" sz="9000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 semester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-7748557" y="3209797"/>
            <a:ext cx="25158023" cy="14773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9000" b="1" kern="0" spc="-100" dirty="0">
                <a:solidFill>
                  <a:srgbClr val="000000"/>
                </a:solidFill>
                <a:latin typeface="Gmarket Sans Bold" pitchFamily="34" charset="0"/>
                <a:cs typeface="Gmarket Sans Bold" pitchFamily="34" charset="0"/>
              </a:rPr>
              <a:t>Last WEB PROJECT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1037163" y="8897489"/>
            <a:ext cx="2919963" cy="718963"/>
            <a:chOff x="1037163" y="8897489"/>
            <a:chExt cx="2919963" cy="71896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16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8056152" y="1258871"/>
            <a:ext cx="1807685" cy="1807685"/>
            <a:chOff x="8056152" y="1258871"/>
            <a:chExt cx="1807685" cy="18076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56152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46162" y="1235727"/>
            <a:ext cx="16363304" cy="42857"/>
            <a:chOff x="1046162" y="1235727"/>
            <a:chExt cx="16363304" cy="4285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6162" y="1235727"/>
              <a:ext cx="16363304" cy="428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46162" y="3064174"/>
            <a:ext cx="16363304" cy="21429"/>
            <a:chOff x="1046162" y="3064174"/>
            <a:chExt cx="16363304" cy="2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162" y="3064174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46162" y="4881383"/>
            <a:ext cx="16363304" cy="21429"/>
            <a:chOff x="1046162" y="4881383"/>
            <a:chExt cx="16363304" cy="2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46162" y="4881383"/>
              <a:ext cx="16363304" cy="2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88560" y="1258871"/>
            <a:ext cx="1807685" cy="1807685"/>
            <a:chOff x="9288560" y="1258871"/>
            <a:chExt cx="1807685" cy="1807685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88560" y="1258871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601781" y="1266014"/>
            <a:ext cx="1807685" cy="1807685"/>
            <a:chOff x="15601781" y="1266014"/>
            <a:chExt cx="1807685" cy="18076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601781" y="1266014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6162" y="3083222"/>
            <a:ext cx="1807685" cy="1807685"/>
            <a:chOff x="1046162" y="3083222"/>
            <a:chExt cx="1807685" cy="180768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6162" y="3083222"/>
              <a:ext cx="1807685" cy="18076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407431" y="9226683"/>
            <a:ext cx="14000915" cy="42857"/>
            <a:chOff x="3407431" y="9226683"/>
            <a:chExt cx="14000915" cy="4285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07431" y="9226683"/>
              <a:ext cx="14000915" cy="42857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109330"/>
            <a:ext cx="65" cy="23853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9044" rIns="0" bIns="-1904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849915" y="8856448"/>
            <a:ext cx="2113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김민태</a:t>
            </a:r>
            <a:r>
              <a:rPr lang="en-US" altLang="ko-KR" dirty="0"/>
              <a:t> </a:t>
            </a:r>
            <a:r>
              <a:rPr lang="ko-KR" altLang="en-US" dirty="0"/>
              <a:t>김민정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294335" y="-3007190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142857" y="441622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2047298" y="2177289"/>
            <a:ext cx="7244999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메인 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로그인 후</a:t>
            </a:r>
            <a:r>
              <a:rPr lang="en-US" altLang="ko-KR" sz="2800" b="1" dirty="0"/>
              <a:t>)</a:t>
            </a:r>
          </a:p>
          <a:p>
            <a:pPr algn="r"/>
            <a:endParaRPr lang="en-US" sz="2800" b="1" dirty="0"/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11734800" y="2151085"/>
            <a:ext cx="0" cy="69548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15"/>
          <p:cNvSpPr txBox="1"/>
          <p:nvPr/>
        </p:nvSpPr>
        <p:spPr>
          <a:xfrm>
            <a:off x="12217508" y="20955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900" dirty="0">
                <a:solidFill>
                  <a:srgbClr val="262626"/>
                </a:solidFill>
                <a:latin typeface="Gmarket Sans Bold" pitchFamily="34" charset="0"/>
              </a:rPr>
              <a:t>HEADER</a:t>
            </a:r>
            <a:endParaRPr lang="en-US" dirty="0"/>
          </a:p>
        </p:txBody>
      </p:sp>
      <p:sp>
        <p:nvSpPr>
          <p:cNvPr id="29" name="Object 14"/>
          <p:cNvSpPr txBox="1"/>
          <p:nvPr/>
        </p:nvSpPr>
        <p:spPr>
          <a:xfrm>
            <a:off x="12217508" y="2552700"/>
            <a:ext cx="5918092" cy="15465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로그인 정보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유저 로그인 정보 전달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[Home]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메인 이동 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로그아웃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로그아웃 기능</a:t>
            </a:r>
            <a:endParaRPr lang="en-US" sz="21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84" y="3501948"/>
            <a:ext cx="9951985" cy="5187472"/>
          </a:xfrm>
          <a:prstGeom prst="rect">
            <a:avLst/>
          </a:prstGeom>
        </p:spPr>
      </p:pic>
      <p:sp>
        <p:nvSpPr>
          <p:cNvPr id="31" name="Object 15"/>
          <p:cNvSpPr txBox="1"/>
          <p:nvPr/>
        </p:nvSpPr>
        <p:spPr>
          <a:xfrm>
            <a:off x="12217508" y="42291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900" dirty="0">
                <a:solidFill>
                  <a:srgbClr val="262626"/>
                </a:solidFill>
                <a:latin typeface="Gmarket Sans Bold" pitchFamily="34" charset="0"/>
              </a:rPr>
              <a:t>MAIN</a:t>
            </a:r>
            <a:endParaRPr lang="en-US" dirty="0"/>
          </a:p>
        </p:txBody>
      </p:sp>
      <p:sp>
        <p:nvSpPr>
          <p:cNvPr id="32" name="Object 14"/>
          <p:cNvSpPr txBox="1"/>
          <p:nvPr/>
        </p:nvSpPr>
        <p:spPr>
          <a:xfrm>
            <a:off x="12217508" y="4684619"/>
            <a:ext cx="5918092" cy="235449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멘트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 자극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멘트를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랜덤으로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이미지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</a:t>
            </a: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 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각 부위별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호버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시 부위에 맞는 이미지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운동량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자신이 운동량에 따라 퍼센트 증가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운동량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</a:rPr>
              <a:t>멘트</a:t>
            </a: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운동량 퍼센트에 따른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</a:rPr>
              <a:t>멘트</a:t>
            </a:r>
            <a:endParaRPr lang="en-US" sz="2100" dirty="0"/>
          </a:p>
        </p:txBody>
      </p:sp>
      <p:sp>
        <p:nvSpPr>
          <p:cNvPr id="33" name="Object 15"/>
          <p:cNvSpPr txBox="1"/>
          <p:nvPr/>
        </p:nvSpPr>
        <p:spPr>
          <a:xfrm>
            <a:off x="12217508" y="7652891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900" dirty="0" err="1">
                <a:solidFill>
                  <a:srgbClr val="262626"/>
                </a:solidFill>
                <a:latin typeface="Gmarket Sans Bold" pitchFamily="34" charset="0"/>
              </a:rPr>
              <a:t>MyPAGE</a:t>
            </a:r>
            <a:endParaRPr lang="en-US" dirty="0"/>
          </a:p>
        </p:txBody>
      </p:sp>
      <p:sp>
        <p:nvSpPr>
          <p:cNvPr id="34" name="Object 14"/>
          <p:cNvSpPr txBox="1"/>
          <p:nvPr/>
        </p:nvSpPr>
        <p:spPr>
          <a:xfrm>
            <a:off x="12217508" y="8120271"/>
            <a:ext cx="5918092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랭킹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 자극을 위한 랭킹 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나의 운동 기록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자신의 운동 기록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</p:txBody>
      </p:sp>
      <p:grpSp>
        <p:nvGrpSpPr>
          <p:cNvPr id="35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37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40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38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038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814359" y="5861120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75586" y="525147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563064" y="2177289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/>
              <a:t>영상 리스트</a:t>
            </a:r>
            <a:endParaRPr lang="en-US" sz="2800" b="1" dirty="0"/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11734800" y="2151085"/>
            <a:ext cx="0" cy="69548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bject 15"/>
          <p:cNvSpPr txBox="1"/>
          <p:nvPr/>
        </p:nvSpPr>
        <p:spPr>
          <a:xfrm>
            <a:off x="12217508" y="36195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>
                <a:solidFill>
                  <a:srgbClr val="262626"/>
                </a:solidFill>
                <a:latin typeface="Gmarket Sans Bold" pitchFamily="34" charset="0"/>
              </a:rPr>
              <a:t>LIST</a:t>
            </a:r>
            <a:endParaRPr lang="en-US" dirty="0"/>
          </a:p>
        </p:txBody>
      </p:sp>
      <p:sp>
        <p:nvSpPr>
          <p:cNvPr id="32" name="Object 14"/>
          <p:cNvSpPr txBox="1"/>
          <p:nvPr/>
        </p:nvSpPr>
        <p:spPr>
          <a:xfrm>
            <a:off x="12217508" y="4276279"/>
            <a:ext cx="5918092" cy="33239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리스트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선택한 부위만 나오는 리스트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전체 리스트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전체 부위가 나오는 리스트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리스트 카드</a:t>
            </a: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] </a:t>
            </a:r>
          </a:p>
          <a:p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   -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 정보 제공</a:t>
            </a:r>
            <a:endParaRPr lang="en-US" sz="2100" dirty="0">
              <a:solidFill>
                <a:srgbClr val="262626"/>
              </a:solidFill>
              <a:latin typeface="Gmarket Sans Medium" pitchFamily="34" charset="0"/>
            </a:endParaRPr>
          </a:p>
          <a:p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   -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</a:rPr>
              <a:t>호버시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 사진 확대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클릭</a:t>
            </a: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] </a:t>
            </a:r>
          </a:p>
          <a:p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   –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</a:rPr>
              <a:t>알트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 창에 운동 제목과 함께  바로 운동이 시작된다는 메시지 전달</a:t>
            </a:r>
            <a:endParaRPr lang="en-US" sz="21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2" y="3128315"/>
            <a:ext cx="9997927" cy="5215585"/>
          </a:xfrm>
          <a:prstGeom prst="rect">
            <a:avLst/>
          </a:prstGeom>
        </p:spPr>
      </p:pic>
      <p:grpSp>
        <p:nvGrpSpPr>
          <p:cNvPr id="30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35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38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37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422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105801" y="3731561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75586" y="525147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892443" y="2177289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영상 재생 화면</a:t>
            </a:r>
            <a:endParaRPr lang="en-US" sz="2800" b="1" dirty="0"/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27" name="직선 연결선 26"/>
          <p:cNvCxnSpPr/>
          <p:nvPr/>
        </p:nvCxnSpPr>
        <p:spPr>
          <a:xfrm>
            <a:off x="11734800" y="2151085"/>
            <a:ext cx="0" cy="69548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bject 15"/>
          <p:cNvSpPr txBox="1"/>
          <p:nvPr/>
        </p:nvSpPr>
        <p:spPr>
          <a:xfrm>
            <a:off x="12217508" y="36195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>
                <a:solidFill>
                  <a:srgbClr val="262626"/>
                </a:solidFill>
                <a:latin typeface="Gmarket Sans Bold" pitchFamily="34" charset="0"/>
              </a:rPr>
              <a:t>VIDEO</a:t>
            </a:r>
            <a:endParaRPr lang="en-US" dirty="0"/>
          </a:p>
        </p:txBody>
      </p:sp>
      <p:sp>
        <p:nvSpPr>
          <p:cNvPr id="32" name="Object 14"/>
          <p:cNvSpPr txBox="1"/>
          <p:nvPr/>
        </p:nvSpPr>
        <p:spPr>
          <a:xfrm>
            <a:off x="12217508" y="4276279"/>
            <a:ext cx="5918092" cy="31096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화면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 몰입을 위한 </a:t>
            </a:r>
            <a:r>
              <a:rPr lang="ko-KR" altLang="en-US" sz="2100" dirty="0" err="1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다크모드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적용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비디오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페이지로 넘어오면 바로 영상 재생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타이머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</a:t>
            </a: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 시간을 기록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운동 영상 시간만큼 타이머 작동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 종료 버튼</a:t>
            </a: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 종료 시 타이머에 기록된 시간이 자신 운동 시간에 저장</a:t>
            </a:r>
            <a:endParaRPr lang="en-US" sz="2100" dirty="0">
              <a:solidFill>
                <a:srgbClr val="262626"/>
              </a:solidFill>
              <a:latin typeface="Gmarket Sans Medium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120" y="3254794"/>
            <a:ext cx="9641479" cy="5029638"/>
          </a:xfrm>
          <a:prstGeom prst="rect">
            <a:avLst/>
          </a:prstGeom>
        </p:spPr>
      </p:pic>
      <p:grpSp>
        <p:nvGrpSpPr>
          <p:cNvPr id="24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25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28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26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20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>
            <a:grpSpLocks noChangeAspect="1"/>
          </p:cNvGrpSpPr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48681" y="-3384386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75586" y="525147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892443" y="2177289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영상 재생 화면</a:t>
            </a:r>
            <a:endParaRPr lang="en-US" sz="2800" b="1" dirty="0"/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7" t="6309" r="10688" b="5160"/>
          <a:stretch/>
        </p:blipFill>
        <p:spPr>
          <a:xfrm>
            <a:off x="1052733" y="3587725"/>
            <a:ext cx="7481667" cy="46291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723" y="3575968"/>
            <a:ext cx="8978417" cy="4680000"/>
          </a:xfrm>
          <a:prstGeom prst="rect">
            <a:avLst/>
          </a:prstGeom>
        </p:spPr>
      </p:pic>
      <p:sp>
        <p:nvSpPr>
          <p:cNvPr id="25" name="Object 15"/>
          <p:cNvSpPr txBox="1"/>
          <p:nvPr/>
        </p:nvSpPr>
        <p:spPr>
          <a:xfrm>
            <a:off x="3962400" y="8642155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</a:rPr>
              <a:t>운동 전</a:t>
            </a:r>
            <a:endParaRPr lang="en-US" dirty="0"/>
          </a:p>
        </p:txBody>
      </p:sp>
      <p:sp>
        <p:nvSpPr>
          <p:cNvPr id="26" name="Object 15"/>
          <p:cNvSpPr txBox="1"/>
          <p:nvPr/>
        </p:nvSpPr>
        <p:spPr>
          <a:xfrm>
            <a:off x="12420600" y="8661205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</a:rPr>
              <a:t>운동 후</a:t>
            </a:r>
            <a:endParaRPr lang="en-US" dirty="0"/>
          </a:p>
        </p:txBody>
      </p:sp>
      <p:grpSp>
        <p:nvGrpSpPr>
          <p:cNvPr id="28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29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33" name="Object 1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30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167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82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169601" y="5811478"/>
            <a:ext cx="10636797" cy="9045664"/>
            <a:chOff x="12308256" y="5196396"/>
            <a:chExt cx="10636797" cy="90456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8256" y="5196396"/>
              <a:ext cx="10636797" cy="9045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637555" y="7779857"/>
            <a:ext cx="10066017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</a:t>
            </a:r>
            <a:r>
              <a:rPr lang="en-US" sz="95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ko-KR" altLang="en-US" sz="95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후기</a:t>
            </a:r>
            <a:endParaRPr lang="en-US" dirty="0"/>
          </a:p>
        </p:txBody>
      </p:sp>
      <p:grpSp>
        <p:nvGrpSpPr>
          <p:cNvPr id="1016" name="그룹 1016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467600" y="9063956"/>
            <a:ext cx="540345" cy="540345"/>
            <a:chOff x="7704732" y="8396281"/>
            <a:chExt cx="540345" cy="54034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04732" y="8396281"/>
              <a:ext cx="540345" cy="540345"/>
            </a:xfrm>
            <a:prstGeom prst="rect">
              <a:avLst/>
            </a:prstGeom>
          </p:spPr>
        </p:pic>
      </p:grpSp>
      <p:grpSp>
        <p:nvGrpSpPr>
          <p:cNvPr id="66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68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71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69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sp>
        <p:nvSpPr>
          <p:cNvPr id="4" name="AutoShape 4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4156531126"/>
              </p:ext>
            </p:extLst>
          </p:nvPr>
        </p:nvGraphicFramePr>
        <p:xfrm>
          <a:off x="0" y="2645709"/>
          <a:ext cx="8688731" cy="4342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73" name="Object 26"/>
          <p:cNvSpPr txBox="1"/>
          <p:nvPr/>
        </p:nvSpPr>
        <p:spPr>
          <a:xfrm>
            <a:off x="2660432" y="3795933"/>
            <a:ext cx="343556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000" b="1" dirty="0"/>
              <a:t>94.1%</a:t>
            </a:r>
          </a:p>
          <a:p>
            <a:pPr algn="ctr"/>
            <a:r>
              <a:rPr lang="ko-KR" altLang="en-US" sz="2000" dirty="0"/>
              <a:t>총 </a:t>
            </a:r>
            <a:r>
              <a:rPr lang="en-US" altLang="ko-KR" sz="2000" dirty="0"/>
              <a:t>17</a:t>
            </a:r>
            <a:r>
              <a:rPr lang="ko-KR" altLang="en-US" sz="2000" dirty="0"/>
              <a:t>개 기능 중</a:t>
            </a:r>
            <a:endParaRPr lang="en-US" altLang="ko-KR" sz="2000" dirty="0"/>
          </a:p>
          <a:p>
            <a:pPr algn="ctr"/>
            <a:r>
              <a:rPr lang="ko-KR" altLang="en-US" sz="2000" dirty="0" err="1"/>
              <a:t>스트릭</a:t>
            </a:r>
            <a:r>
              <a:rPr lang="ko-KR" altLang="en-US" sz="2000" dirty="0"/>
              <a:t> 기능 </a:t>
            </a:r>
            <a:r>
              <a:rPr lang="ko-KR" altLang="en-US" sz="2000" dirty="0" err="1"/>
              <a:t>미구현</a:t>
            </a:r>
            <a:endParaRPr lang="en-US" sz="2000" dirty="0"/>
          </a:p>
        </p:txBody>
      </p:sp>
      <p:sp>
        <p:nvSpPr>
          <p:cNvPr id="74" name="Object 40"/>
          <p:cNvSpPr txBox="1"/>
          <p:nvPr/>
        </p:nvSpPr>
        <p:spPr>
          <a:xfrm>
            <a:off x="-4154808" y="2272621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목표 성취도</a:t>
            </a:r>
            <a:endParaRPr lang="en-US" sz="2800" b="1" dirty="0"/>
          </a:p>
        </p:txBody>
      </p:sp>
      <p:pic>
        <p:nvPicPr>
          <p:cNvPr id="76" name="Picture 2" descr="소스케 - YouTub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028472"/>
            <a:ext cx="2880000" cy="288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어드벤쳐 타임) 귀여운 게임기 캐릭터, 비모 : 네이버 블로그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172" y="5902552"/>
            <a:ext cx="2880000" cy="288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1095125" y="2614287"/>
            <a:ext cx="635238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막막함과 달리 프로젝트를 진행 하면서 개발 능력이 많이 성장 했음을 느꼈고 뿌듯했습니다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</a:t>
            </a:r>
            <a:r>
              <a:rPr lang="ko-KR" altLang="en-US" sz="2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파트너랑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소통을 많이 하며 서로 원하는 바를 맞추는 일이 매우 중요하다 느꼈으며 개발하길 잘했다는 생각이 드는 시간이 였습니다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7623654" y="6331571"/>
            <a:ext cx="694294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프로젝트는 이때까지 배운 것들을 응용하고 융합해 볼 수 있는 기회였습니다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익숙지않은 여러 언어와 프레임워크를 익히고 구상한 서비스를 직접 만들어볼 수 있어 큰 보람과 성취감을 느꼈습니다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이번 프로젝트를 통해 개발자라는 꿈에 한발 다가선 느낌이었습니다</a:t>
            </a:r>
            <a:r>
              <a:rPr lang="en-US" altLang="ko-KR" sz="2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endParaRPr lang="en-US" altLang="ko-KR" sz="2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836757" y="4840034"/>
            <a:ext cx="11932275" cy="10833831"/>
            <a:chOff x="-4836757" y="6410097"/>
            <a:chExt cx="10893265" cy="92637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836757" y="6410097"/>
              <a:ext cx="10893265" cy="926376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98262" y="7636958"/>
            <a:ext cx="13031484" cy="52441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9600" kern="0" spc="-10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tents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938128" y="3186193"/>
            <a:ext cx="1957175" cy="1220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01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4439158" y="3385587"/>
            <a:ext cx="333285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</a:rPr>
              <a:t>팀원 소개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3552674" y="3574831"/>
            <a:ext cx="721839" cy="18487"/>
            <a:chOff x="3552674" y="3574831"/>
            <a:chExt cx="721839" cy="184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674" y="3574831"/>
              <a:ext cx="721839" cy="1848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7367260" y="2761820"/>
            <a:ext cx="1957175" cy="12201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02</a:t>
            </a:r>
            <a:endParaRPr lang="en-US" dirty="0"/>
          </a:p>
        </p:txBody>
      </p:sp>
      <p:sp>
        <p:nvSpPr>
          <p:cNvPr id="24" name="Object 24"/>
          <p:cNvSpPr txBox="1"/>
          <p:nvPr/>
        </p:nvSpPr>
        <p:spPr>
          <a:xfrm>
            <a:off x="9868240" y="3385587"/>
            <a:ext cx="1729035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 목표</a:t>
            </a:r>
            <a:endParaRPr lang="en-US" dirty="0"/>
          </a:p>
        </p:txBody>
      </p:sp>
      <p:grpSp>
        <p:nvGrpSpPr>
          <p:cNvPr id="1007" name="그룹 1007"/>
          <p:cNvGrpSpPr/>
          <p:nvPr/>
        </p:nvGrpSpPr>
        <p:grpSpPr>
          <a:xfrm>
            <a:off x="8981807" y="3574831"/>
            <a:ext cx="721839" cy="18487"/>
            <a:chOff x="8981807" y="3574831"/>
            <a:chExt cx="721839" cy="184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807" y="3574831"/>
              <a:ext cx="721839" cy="18487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938128" y="4775151"/>
            <a:ext cx="1957175" cy="12201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04</a:t>
            </a:r>
            <a:endParaRPr lang="en-US" dirty="0"/>
          </a:p>
        </p:txBody>
      </p:sp>
      <p:sp>
        <p:nvSpPr>
          <p:cNvPr id="29" name="Object 29"/>
          <p:cNvSpPr txBox="1"/>
          <p:nvPr/>
        </p:nvSpPr>
        <p:spPr>
          <a:xfrm>
            <a:off x="4439158" y="4974546"/>
            <a:ext cx="3167431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설계 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3552674" y="5163789"/>
            <a:ext cx="721839" cy="18487"/>
            <a:chOff x="3552674" y="5163789"/>
            <a:chExt cx="721839" cy="1848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674" y="5163789"/>
              <a:ext cx="721839" cy="18487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929241" y="5892439"/>
            <a:ext cx="1957175" cy="12201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05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4430245" y="6516209"/>
            <a:ext cx="224915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8981807" y="5163789"/>
            <a:ext cx="721839" cy="18487"/>
            <a:chOff x="8981807" y="5163789"/>
            <a:chExt cx="721839" cy="1848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807" y="5163789"/>
              <a:ext cx="721839" cy="1848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552693" y="6709454"/>
            <a:ext cx="721839" cy="18487"/>
            <a:chOff x="3552693" y="6709454"/>
            <a:chExt cx="721839" cy="1848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52693" y="6709454"/>
              <a:ext cx="721839" cy="1848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81825" y="6709454"/>
            <a:ext cx="721839" cy="18487"/>
            <a:chOff x="8981825" y="6709454"/>
            <a:chExt cx="721839" cy="1848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81825" y="6709454"/>
              <a:ext cx="721839" cy="18487"/>
            </a:xfrm>
            <a:prstGeom prst="rect">
              <a:avLst/>
            </a:prstGeom>
          </p:spPr>
        </p:pic>
      </p:grpSp>
      <p:sp>
        <p:nvSpPr>
          <p:cNvPr id="48" name="Object 48"/>
          <p:cNvSpPr txBox="1"/>
          <p:nvPr/>
        </p:nvSpPr>
        <p:spPr>
          <a:xfrm>
            <a:off x="12009462" y="2761818"/>
            <a:ext cx="1957175" cy="12201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03</a:t>
            </a:r>
            <a:endParaRPr lang="en-US" dirty="0"/>
          </a:p>
        </p:txBody>
      </p:sp>
      <p:sp>
        <p:nvSpPr>
          <p:cNvPr id="49" name="Object 49"/>
          <p:cNvSpPr txBox="1"/>
          <p:nvPr/>
        </p:nvSpPr>
        <p:spPr>
          <a:xfrm>
            <a:off x="14510400" y="3380591"/>
            <a:ext cx="2266489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 일정</a:t>
            </a:r>
            <a:endParaRPr lang="en-US" dirty="0"/>
          </a:p>
        </p:txBody>
      </p:sp>
      <p:grpSp>
        <p:nvGrpSpPr>
          <p:cNvPr id="1012" name="그룹 1012"/>
          <p:cNvGrpSpPr/>
          <p:nvPr/>
        </p:nvGrpSpPr>
        <p:grpSpPr>
          <a:xfrm>
            <a:off x="13623985" y="3569838"/>
            <a:ext cx="721839" cy="18487"/>
            <a:chOff x="13623985" y="3569838"/>
            <a:chExt cx="721839" cy="1848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3985" y="3569838"/>
              <a:ext cx="721839" cy="18487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7367279" y="5913529"/>
            <a:ext cx="1957175" cy="122013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46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06</a:t>
            </a:r>
            <a:endParaRPr lang="en-US" dirty="0"/>
          </a:p>
        </p:txBody>
      </p:sp>
      <p:sp>
        <p:nvSpPr>
          <p:cNvPr id="54" name="Object 54"/>
          <p:cNvSpPr txBox="1"/>
          <p:nvPr/>
        </p:nvSpPr>
        <p:spPr>
          <a:xfrm>
            <a:off x="9868256" y="6537300"/>
            <a:ext cx="2249152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 후기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3623985" y="5163789"/>
            <a:ext cx="721839" cy="18487"/>
            <a:chOff x="13623985" y="5163789"/>
            <a:chExt cx="721839" cy="18487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23985" y="5163789"/>
              <a:ext cx="721839" cy="18487"/>
            </a:xfrm>
            <a:prstGeom prst="rect">
              <a:avLst/>
            </a:prstGeom>
          </p:spPr>
        </p:pic>
      </p:grpSp>
      <p:sp>
        <p:nvSpPr>
          <p:cNvPr id="61" name="Object 61"/>
          <p:cNvSpPr txBox="1"/>
          <p:nvPr/>
        </p:nvSpPr>
        <p:spPr>
          <a:xfrm>
            <a:off x="152400" y="-800100"/>
            <a:ext cx="5401092" cy="32624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600" kern="0" spc="-1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con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  <p:sp>
        <p:nvSpPr>
          <p:cNvPr id="50" name="Object 29"/>
          <p:cNvSpPr txBox="1"/>
          <p:nvPr/>
        </p:nvSpPr>
        <p:spPr>
          <a:xfrm>
            <a:off x="9881390" y="4955496"/>
            <a:ext cx="316743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폴더 구성</a:t>
            </a:r>
            <a:endParaRPr lang="en-US" altLang="ko-KR" sz="2400" dirty="0"/>
          </a:p>
        </p:txBody>
      </p:sp>
      <p:sp>
        <p:nvSpPr>
          <p:cNvPr id="55" name="Object 29"/>
          <p:cNvSpPr txBox="1"/>
          <p:nvPr/>
        </p:nvSpPr>
        <p:spPr>
          <a:xfrm>
            <a:off x="14540403" y="4955496"/>
            <a:ext cx="316743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구성 내용</a:t>
            </a:r>
            <a:endParaRPr lang="en-US" altLang="ko-KR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2014" y="-3810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838200" y="-4680450"/>
            <a:ext cx="1354867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2265010" y="2108419"/>
            <a:ext cx="7424264" cy="3016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팀원</a:t>
            </a:r>
            <a:endParaRPr lang="en-US" altLang="ko-KR" sz="9500" kern="0" spc="-4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  소개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14286" y="9253010"/>
            <a:ext cx="18400000" cy="1032705"/>
            <a:chOff x="-114286" y="9253010"/>
            <a:chExt cx="18400000" cy="103270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14286" y="9253010"/>
              <a:ext cx="18400000" cy="103270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5817020" y="9534267"/>
            <a:ext cx="6651673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r>
              <a:rPr lang="en-US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TMI! </a:t>
            </a:r>
            <a:r>
              <a:rPr lang="ko-KR" altLang="en-US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둘은 같은 </a:t>
            </a:r>
            <a:r>
              <a:rPr lang="en-US" altLang="ko-KR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‘</a:t>
            </a:r>
            <a:r>
              <a:rPr lang="ko-KR" altLang="en-US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감자</a:t>
            </a:r>
            <a:r>
              <a:rPr lang="en-US" altLang="ko-KR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’</a:t>
            </a:r>
            <a:r>
              <a:rPr lang="ko-KR" altLang="en-US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스터디 였습니다</a:t>
            </a:r>
            <a:r>
              <a:rPr lang="en-US" altLang="ko-KR" sz="2100" dirty="0">
                <a:solidFill>
                  <a:srgbClr val="F3F3F3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6201605" y="2147749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grpSp>
        <p:nvGrpSpPr>
          <p:cNvPr id="53" name="그룹 1003"/>
          <p:cNvGrpSpPr/>
          <p:nvPr/>
        </p:nvGrpSpPr>
        <p:grpSpPr>
          <a:xfrm>
            <a:off x="457200" y="180554"/>
            <a:ext cx="2919963" cy="718963"/>
            <a:chOff x="1037163" y="8897489"/>
            <a:chExt cx="2919963" cy="718963"/>
          </a:xfrm>
        </p:grpSpPr>
        <p:grpSp>
          <p:nvGrpSpPr>
            <p:cNvPr id="55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58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56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pic>
        <p:nvPicPr>
          <p:cNvPr id="2050" name="Picture 2" descr="소스케 - YouTub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551" y="1999954"/>
            <a:ext cx="2880000" cy="288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10"/>
          <p:cNvSpPr txBox="1"/>
          <p:nvPr/>
        </p:nvSpPr>
        <p:spPr>
          <a:xfrm>
            <a:off x="11803104" y="6848511"/>
            <a:ext cx="5592056" cy="1823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500" dirty="0"/>
              <a:t>Back-end </a:t>
            </a:r>
            <a:r>
              <a:rPr lang="ko-KR" altLang="en-US" sz="2500" dirty="0"/>
              <a:t>메인</a:t>
            </a:r>
            <a:endParaRPr lang="en-US" altLang="ko-KR" sz="2500" dirty="0"/>
          </a:p>
          <a:p>
            <a:pPr algn="ctr">
              <a:lnSpc>
                <a:spcPct val="150000"/>
              </a:lnSpc>
            </a:pPr>
            <a:r>
              <a:rPr lang="en-US" altLang="ko-KR" sz="2500" dirty="0"/>
              <a:t>Front-end </a:t>
            </a:r>
            <a:r>
              <a:rPr lang="ko-KR" altLang="en-US" sz="2500" dirty="0"/>
              <a:t>서브</a:t>
            </a:r>
            <a:endParaRPr lang="en-US" altLang="ko-KR" sz="2500" dirty="0"/>
          </a:p>
          <a:p>
            <a:pPr algn="ctr">
              <a:lnSpc>
                <a:spcPct val="150000"/>
              </a:lnSpc>
            </a:pPr>
            <a:endParaRPr lang="en-US" altLang="ko-KR" sz="2500" dirty="0"/>
          </a:p>
        </p:txBody>
      </p:sp>
      <p:pic>
        <p:nvPicPr>
          <p:cNvPr id="2054" name="Picture 6" descr="어드벤쳐 타임) 귀여운 게임기 캐릭터, 비모 : 네이버 블로그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082" y="2179836"/>
            <a:ext cx="2880000" cy="2880000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그룹 1008"/>
          <p:cNvGrpSpPr/>
          <p:nvPr/>
        </p:nvGrpSpPr>
        <p:grpSpPr>
          <a:xfrm>
            <a:off x="13351341" y="5412973"/>
            <a:ext cx="2498259" cy="1094916"/>
            <a:chOff x="9325957" y="5412973"/>
            <a:chExt cx="2498259" cy="1094916"/>
          </a:xfrm>
        </p:grpSpPr>
        <p:pic>
          <p:nvPicPr>
            <p:cNvPr id="69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957" y="5412973"/>
              <a:ext cx="2498259" cy="1094916"/>
            </a:xfrm>
            <a:prstGeom prst="rect">
              <a:avLst/>
            </a:prstGeom>
          </p:spPr>
        </p:pic>
      </p:grpSp>
      <p:sp>
        <p:nvSpPr>
          <p:cNvPr id="70" name="Object 25"/>
          <p:cNvSpPr txBox="1"/>
          <p:nvPr/>
        </p:nvSpPr>
        <p:spPr>
          <a:xfrm>
            <a:off x="11843790" y="5738615"/>
            <a:ext cx="5513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김민정</a:t>
            </a:r>
            <a:endParaRPr lang="en-US" sz="2000" b="1" dirty="0"/>
          </a:p>
        </p:txBody>
      </p:sp>
      <p:sp>
        <p:nvSpPr>
          <p:cNvPr id="9" name="Object 9"/>
          <p:cNvSpPr txBox="1"/>
          <p:nvPr/>
        </p:nvSpPr>
        <p:spPr>
          <a:xfrm>
            <a:off x="6599944" y="6848511"/>
            <a:ext cx="5592056" cy="1246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500" dirty="0"/>
              <a:t>Front-end </a:t>
            </a:r>
            <a:r>
              <a:rPr lang="ko-KR" altLang="en-US" sz="2500" dirty="0"/>
              <a:t>메인</a:t>
            </a:r>
            <a:endParaRPr lang="en-US" altLang="ko-KR" sz="2500" dirty="0"/>
          </a:p>
          <a:p>
            <a:pPr algn="ctr">
              <a:lnSpc>
                <a:spcPct val="150000"/>
              </a:lnSpc>
            </a:pPr>
            <a:r>
              <a:rPr lang="en-US" sz="2500" dirty="0"/>
              <a:t>Back-end </a:t>
            </a:r>
            <a:r>
              <a:rPr lang="ko-KR" altLang="en-US" sz="2500" dirty="0"/>
              <a:t>서브</a:t>
            </a:r>
            <a:endParaRPr lang="en-US" sz="2500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8160431" y="5412973"/>
            <a:ext cx="2498259" cy="1094916"/>
            <a:chOff x="9325957" y="5412973"/>
            <a:chExt cx="2498259" cy="109491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25957" y="5412973"/>
              <a:ext cx="2498259" cy="109491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652925" y="5738615"/>
            <a:ext cx="55132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800" b="1" dirty="0" err="1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김민태</a:t>
            </a:r>
            <a:endParaRPr lang="en-US" sz="2000" b="1" dirty="0"/>
          </a:p>
        </p:txBody>
      </p:sp>
      <p:sp>
        <p:nvSpPr>
          <p:cNvPr id="71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3810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6866" y="5140768"/>
            <a:ext cx="17413937" cy="13162092"/>
            <a:chOff x="112063" y="6831667"/>
            <a:chExt cx="16756828" cy="1046506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063" y="6831667"/>
              <a:ext cx="16756828" cy="1046506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324095" y="1915061"/>
            <a:ext cx="16202222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 목표</a:t>
            </a:r>
            <a:endParaRPr lang="en-US" dirty="0"/>
          </a:p>
        </p:txBody>
      </p:sp>
      <p:sp>
        <p:nvSpPr>
          <p:cNvPr id="9" name="Object 9"/>
          <p:cNvSpPr txBox="1"/>
          <p:nvPr/>
        </p:nvSpPr>
        <p:spPr>
          <a:xfrm>
            <a:off x="4685321" y="4976062"/>
            <a:ext cx="698948" cy="103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i="1" kern="0" spc="-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endParaRPr lang="en-US" dirty="0"/>
          </a:p>
        </p:txBody>
      </p:sp>
      <p:sp>
        <p:nvSpPr>
          <p:cNvPr id="10" name="Object 10"/>
          <p:cNvSpPr txBox="1"/>
          <p:nvPr/>
        </p:nvSpPr>
        <p:spPr>
          <a:xfrm>
            <a:off x="5277321" y="5579358"/>
            <a:ext cx="346532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개인 운동량을 측정하고 </a:t>
            </a:r>
            <a:endParaRPr lang="en-US" altLang="ko-KR" sz="17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</a:rPr>
              <a:t>연속 접속 일을 기록함으로</a:t>
            </a:r>
            <a:endParaRPr lang="en-US" altLang="ko-KR" sz="1700" dirty="0">
              <a:solidFill>
                <a:srgbClr val="262626"/>
              </a:solidFill>
              <a:latin typeface="Gmarket Sans Medium" pitchFamily="34" charset="0"/>
            </a:endParaRPr>
          </a:p>
          <a:p>
            <a:r>
              <a:rPr lang="ko-KR" altLang="en-US" dirty="0"/>
              <a:t>지속적인 운동 가능</a:t>
            </a:r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5277323" y="5027025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개인 운동량 기록</a:t>
            </a:r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12769897" y="4914900"/>
            <a:ext cx="442857" cy="103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i="1" kern="0" spc="-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13361897" y="5518196"/>
            <a:ext cx="3465325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부위 별 추천 영상을 시청하면서 원하는 부위에 집중 가능</a:t>
            </a:r>
            <a:endParaRPr lang="en-US" dirty="0"/>
          </a:p>
        </p:txBody>
      </p:sp>
      <p:sp>
        <p:nvSpPr>
          <p:cNvPr id="15" name="Object 15"/>
          <p:cNvSpPr txBox="1"/>
          <p:nvPr/>
        </p:nvSpPr>
        <p:spPr>
          <a:xfrm>
            <a:off x="13361897" y="4965863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</a:rPr>
              <a:t>부위 별 영상 시청</a:t>
            </a:r>
            <a:endParaRPr lang="en-US" dirty="0"/>
          </a:p>
        </p:txBody>
      </p:sp>
      <p:sp>
        <p:nvSpPr>
          <p:cNvPr id="17" name="Object 17"/>
          <p:cNvSpPr txBox="1"/>
          <p:nvPr/>
        </p:nvSpPr>
        <p:spPr>
          <a:xfrm>
            <a:off x="4685321" y="7458198"/>
            <a:ext cx="698948" cy="103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i="1" kern="0" spc="-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endParaRPr lang="en-US" dirty="0"/>
          </a:p>
        </p:txBody>
      </p:sp>
      <p:sp>
        <p:nvSpPr>
          <p:cNvPr id="18" name="Object 18"/>
          <p:cNvSpPr txBox="1"/>
          <p:nvPr/>
        </p:nvSpPr>
        <p:spPr>
          <a:xfrm>
            <a:off x="5277321" y="8061500"/>
            <a:ext cx="346532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dirty="0"/>
              <a:t>개인 수행능력을 고려해</a:t>
            </a:r>
            <a:endParaRPr lang="en-US" altLang="ko-KR" dirty="0"/>
          </a:p>
          <a:p>
            <a:r>
              <a:rPr lang="ko-KR" altLang="en-US" dirty="0"/>
              <a:t>목표 운동량을 다양하게 설정</a:t>
            </a:r>
            <a:endParaRPr lang="en-US" altLang="ko-KR" dirty="0"/>
          </a:p>
        </p:txBody>
      </p:sp>
      <p:sp>
        <p:nvSpPr>
          <p:cNvPr id="19" name="Object 19"/>
          <p:cNvSpPr txBox="1"/>
          <p:nvPr/>
        </p:nvSpPr>
        <p:spPr>
          <a:xfrm>
            <a:off x="5277321" y="7509167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개인 수행능력</a:t>
            </a:r>
            <a:endParaRPr lang="en-US" dirty="0"/>
          </a:p>
        </p:txBody>
      </p:sp>
      <p:sp>
        <p:nvSpPr>
          <p:cNvPr id="21" name="Object 21"/>
          <p:cNvSpPr txBox="1"/>
          <p:nvPr/>
        </p:nvSpPr>
        <p:spPr>
          <a:xfrm>
            <a:off x="12769897" y="7458202"/>
            <a:ext cx="485714" cy="10364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900" i="1" kern="0" spc="-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endParaRPr 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3361897" y="8061500"/>
            <a:ext cx="3465325" cy="8771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시스템 이용자끼리</a:t>
            </a:r>
            <a:endParaRPr lang="en-US" altLang="ko-KR" sz="17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랭킹 시스템을 사용하여</a:t>
            </a:r>
            <a:endParaRPr lang="en-US" altLang="ko-KR" sz="17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ko-KR" altLang="en-US" sz="17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동기부여 제공 </a:t>
            </a:r>
            <a:endParaRPr lang="en-US" dirty="0"/>
          </a:p>
        </p:txBody>
      </p:sp>
      <p:sp>
        <p:nvSpPr>
          <p:cNvPr id="23" name="Object 23"/>
          <p:cNvSpPr txBox="1"/>
          <p:nvPr/>
        </p:nvSpPr>
        <p:spPr>
          <a:xfrm>
            <a:off x="13361897" y="7509167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</a:rPr>
              <a:t>랭킹 시스템</a:t>
            </a:r>
            <a:endParaRPr lang="en-US" dirty="0"/>
          </a:p>
        </p:txBody>
      </p:sp>
      <p:grpSp>
        <p:nvGrpSpPr>
          <p:cNvPr id="1003" name="그룹 1003"/>
          <p:cNvGrpSpPr/>
          <p:nvPr/>
        </p:nvGrpSpPr>
        <p:grpSpPr>
          <a:xfrm>
            <a:off x="2324091" y="6824524"/>
            <a:ext cx="14020709" cy="14286"/>
            <a:chOff x="2324091" y="6824524"/>
            <a:chExt cx="14020709" cy="1428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2324091" y="6824524"/>
              <a:ext cx="14020709" cy="142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44987" y="6824524"/>
            <a:ext cx="4578916" cy="14286"/>
            <a:chOff x="7044987" y="6824524"/>
            <a:chExt cx="4578916" cy="1428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044987" y="6824524"/>
              <a:ext cx="4578916" cy="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5277321" y="2631551"/>
            <a:ext cx="961871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개인의 지속적인 운동 습관을 기를 수 있는 웹 서비스 </a:t>
            </a:r>
            <a:endParaRPr lang="en-US" sz="2800" b="1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814305" y="5015189"/>
            <a:ext cx="1139156" cy="1139156"/>
            <a:chOff x="2814305" y="5015189"/>
            <a:chExt cx="1139156" cy="11391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14305" y="5015189"/>
              <a:ext cx="1139156" cy="113915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14305" y="7514450"/>
            <a:ext cx="1072569" cy="1072569"/>
            <a:chOff x="2814305" y="7514450"/>
            <a:chExt cx="1072569" cy="107256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14305" y="7514450"/>
              <a:ext cx="1072569" cy="107256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651507" y="7497970"/>
            <a:ext cx="1120640" cy="1120640"/>
            <a:chOff x="10651507" y="7497970"/>
            <a:chExt cx="1120640" cy="112064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51507" y="7497970"/>
              <a:ext cx="1120640" cy="112064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671537" y="5030240"/>
            <a:ext cx="1047320" cy="1047320"/>
            <a:chOff x="10671537" y="5030240"/>
            <a:chExt cx="1047320" cy="104732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71537" y="5030240"/>
              <a:ext cx="1047320" cy="104732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25865" y="1590609"/>
            <a:ext cx="540345" cy="540345"/>
            <a:chOff x="10044496" y="1959736"/>
            <a:chExt cx="540345" cy="540345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044496" y="1959736"/>
              <a:ext cx="540345" cy="540345"/>
            </a:xfrm>
            <a:prstGeom prst="rect">
              <a:avLst/>
            </a:prstGeom>
          </p:spPr>
        </p:pic>
      </p:grpSp>
      <p:sp>
        <p:nvSpPr>
          <p:cNvPr id="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57" name="그룹 1003"/>
          <p:cNvGrpSpPr/>
          <p:nvPr/>
        </p:nvGrpSpPr>
        <p:grpSpPr>
          <a:xfrm>
            <a:off x="457200" y="180554"/>
            <a:ext cx="2919963" cy="718963"/>
            <a:chOff x="1037163" y="8897489"/>
            <a:chExt cx="2919963" cy="718963"/>
          </a:xfrm>
        </p:grpSpPr>
        <p:grpSp>
          <p:nvGrpSpPr>
            <p:cNvPr id="58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62" name="Object 1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60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sp>
        <p:nvSpPr>
          <p:cNvPr id="63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5714" cy="102857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750681" y="-5352953"/>
            <a:ext cx="13338606" cy="10651268"/>
            <a:chOff x="10750681" y="-5352953"/>
            <a:chExt cx="13338606" cy="106512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750681" y="-5352953"/>
              <a:ext cx="13338606" cy="10651268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296776" y="1503471"/>
            <a:ext cx="15002331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20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개발 일정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371600" y="3390900"/>
            <a:ext cx="15508815" cy="3351776"/>
            <a:chOff x="685800" y="2857500"/>
            <a:chExt cx="15508815" cy="3351776"/>
          </a:xfrm>
        </p:grpSpPr>
        <p:sp>
          <p:nvSpPr>
            <p:cNvPr id="8" name="Object 8"/>
            <p:cNvSpPr txBox="1"/>
            <p:nvPr/>
          </p:nvSpPr>
          <p:spPr>
            <a:xfrm>
              <a:off x="685800" y="4915737"/>
              <a:ext cx="460390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5.15. -</a:t>
              </a: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초기 구상</a:t>
              </a:r>
              <a:endPara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</a:rPr>
                <a:t>설계</a:t>
              </a:r>
              <a:endParaRPr lang="en-US" dirty="0"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602929" y="2857500"/>
              <a:ext cx="2780308" cy="1800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100" i="1" kern="0" spc="-200" dirty="0">
                  <a:solidFill>
                    <a:srgbClr val="DEDEDE"/>
                  </a:solidFill>
                  <a:latin typeface="Gmarket Sans Medium" pitchFamily="34" charset="0"/>
                  <a:cs typeface="Gmarket Sans Medium" pitchFamily="34" charset="0"/>
                </a:rPr>
                <a:t>1</a:t>
              </a:r>
              <a:endParaRPr lang="en-US" sz="1400" dirty="0"/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4383276" y="4918582"/>
              <a:ext cx="460390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5.18 -</a:t>
              </a: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피드백 이후 </a:t>
              </a:r>
              <a:endPara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개발 방향 확정</a:t>
              </a:r>
              <a:endPara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300401" y="2857500"/>
              <a:ext cx="2756246" cy="1800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100" i="1" kern="0" spc="-200" dirty="0">
                  <a:solidFill>
                    <a:srgbClr val="C9C9C9"/>
                  </a:solidFill>
                  <a:latin typeface="Gmarket Sans Medium" pitchFamily="34" charset="0"/>
                </a:rPr>
                <a:t>2</a:t>
              </a:r>
              <a:endParaRPr lang="en-US" sz="1400" dirty="0"/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8633650" y="4916614"/>
              <a:ext cx="3428571" cy="129266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5.19-</a:t>
              </a: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각 파트 별</a:t>
              </a:r>
              <a:endPara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개발 시작</a:t>
              </a:r>
              <a:endPara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endParaRPr lang="en-US" dirty="0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8963110" y="2857500"/>
              <a:ext cx="2793645" cy="1800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100" i="1" kern="0" spc="-200" dirty="0">
                  <a:solidFill>
                    <a:srgbClr val="737373"/>
                  </a:solidFill>
                  <a:latin typeface="Gmarket Sans Medium" pitchFamily="34" charset="0"/>
                  <a:cs typeface="Gmarket Sans Medium" pitchFamily="34" charset="0"/>
                </a:rPr>
                <a:t>3</a:t>
              </a:r>
              <a:endParaRPr lang="en-US" sz="1400"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1590714" y="4909676"/>
              <a:ext cx="4603901" cy="101566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5.20-</a:t>
              </a: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프론트 </a:t>
              </a:r>
              <a:r>
                <a:rPr lang="en-US" altLang="ko-KR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: html, </a:t>
              </a:r>
              <a:r>
                <a:rPr lang="en-US" altLang="ko-KR" sz="2000" dirty="0" err="1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css</a:t>
              </a:r>
              <a:endPara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  <a:p>
              <a:pPr algn="ctr"/>
              <a:r>
                <a:rPr lang="ko-KR" altLang="en-US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백</a:t>
              </a:r>
              <a:r>
                <a:rPr lang="en-US" altLang="ko-KR" sz="2000" dirty="0">
                  <a:solidFill>
                    <a:srgbClr val="262626"/>
                  </a:solidFill>
                  <a:latin typeface="Gmarket Sans Bold" pitchFamily="34" charset="0"/>
                  <a:cs typeface="Gmarket Sans Bold" pitchFamily="34" charset="0"/>
                </a:rPr>
                <a:t>: DB, spring</a:t>
              </a:r>
              <a:endPara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2507805" y="2857500"/>
              <a:ext cx="2626113" cy="180049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1100" i="1" kern="0" spc="-200" dirty="0">
                  <a:solidFill>
                    <a:srgbClr val="262626"/>
                  </a:solidFill>
                  <a:latin typeface="Gmarket Sans Medium" pitchFamily="34" charset="0"/>
                  <a:cs typeface="Gmarket Sans Medium" pitchFamily="34" charset="0"/>
                </a:rPr>
                <a:t>4</a:t>
              </a:r>
              <a:endParaRPr lang="en-US" sz="1400" dirty="0"/>
            </a:p>
          </p:txBody>
        </p:sp>
        <p:grpSp>
          <p:nvGrpSpPr>
            <p:cNvPr id="1003" name="그룹 1003"/>
            <p:cNvGrpSpPr/>
            <p:nvPr/>
          </p:nvGrpSpPr>
          <p:grpSpPr>
            <a:xfrm>
              <a:off x="1429836" y="4632820"/>
              <a:ext cx="14020709" cy="14286"/>
              <a:chOff x="2324091" y="6335677"/>
              <a:chExt cx="14020709" cy="1428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10800000">
                <a:off x="2324091" y="6335677"/>
                <a:ext cx="14020709" cy="1428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913375" y="3718420"/>
              <a:ext cx="118608" cy="118608"/>
              <a:chOff x="5807630" y="4835153"/>
              <a:chExt cx="118608" cy="11860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807630" y="4835153"/>
                <a:ext cx="118608" cy="11860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694692" y="3718420"/>
              <a:ext cx="118608" cy="118608"/>
              <a:chOff x="9588947" y="4835153"/>
              <a:chExt cx="118608" cy="118608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588947" y="4835153"/>
                <a:ext cx="118608" cy="118608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474952" y="3718420"/>
              <a:ext cx="118608" cy="118608"/>
              <a:chOff x="13369207" y="4835153"/>
              <a:chExt cx="118608" cy="11860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3369207" y="4835153"/>
                <a:ext cx="118608" cy="118608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0750681" y="1587624"/>
            <a:ext cx="540345" cy="540345"/>
            <a:chOff x="10750681" y="1587624"/>
            <a:chExt cx="540345" cy="540345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50681" y="1587624"/>
              <a:ext cx="540345" cy="540345"/>
            </a:xfrm>
            <a:prstGeom prst="rect">
              <a:avLst/>
            </a:prstGeom>
          </p:spPr>
        </p:pic>
      </p:grpSp>
      <p:grpSp>
        <p:nvGrpSpPr>
          <p:cNvPr id="48" name="그룹 1003"/>
          <p:cNvGrpSpPr/>
          <p:nvPr/>
        </p:nvGrpSpPr>
        <p:grpSpPr>
          <a:xfrm>
            <a:off x="457200" y="180554"/>
            <a:ext cx="2919963" cy="718963"/>
            <a:chOff x="1037163" y="8897489"/>
            <a:chExt cx="2919963" cy="718963"/>
          </a:xfrm>
        </p:grpSpPr>
        <p:grpSp>
          <p:nvGrpSpPr>
            <p:cNvPr id="50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53" name="Object 1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52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sp>
        <p:nvSpPr>
          <p:cNvPr id="57" name="Object 8"/>
          <p:cNvSpPr txBox="1"/>
          <p:nvPr/>
        </p:nvSpPr>
        <p:spPr>
          <a:xfrm>
            <a:off x="3124200" y="8502538"/>
            <a:ext cx="4603901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5.22-</a:t>
            </a:r>
          </a:p>
          <a:p>
            <a:pPr algn="ctr"/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프론트</a:t>
            </a:r>
            <a:r>
              <a:rPr lang="en-US" altLang="ko-KR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, </a:t>
            </a:r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백 </a:t>
            </a:r>
            <a:endParaRPr lang="en-US" altLang="ko-KR" sz="2000" dirty="0">
              <a:solidFill>
                <a:srgbClr val="262626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r>
              <a:rPr lang="en-US" altLang="ko-KR" sz="2000" dirty="0" err="1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Vue</a:t>
            </a:r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에서 합치기 </a:t>
            </a:r>
            <a:endParaRPr lang="en-US" sz="2000" dirty="0">
              <a:solidFill>
                <a:srgbClr val="262626"/>
              </a:solidFill>
              <a:latin typeface="Gmarket Sans Bold" pitchFamily="34" charset="0"/>
              <a:cs typeface="Gmarket Sans Bold" pitchFamily="34" charset="0"/>
            </a:endParaRPr>
          </a:p>
        </p:txBody>
      </p:sp>
      <p:sp>
        <p:nvSpPr>
          <p:cNvPr id="59" name="Object 10"/>
          <p:cNvSpPr txBox="1"/>
          <p:nvPr/>
        </p:nvSpPr>
        <p:spPr>
          <a:xfrm>
            <a:off x="4041329" y="6476876"/>
            <a:ext cx="2780308" cy="1800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100" i="1" kern="0" spc="-200" dirty="0">
                <a:solidFill>
                  <a:srgbClr val="DEDEDE"/>
                </a:solidFill>
                <a:latin typeface="Gmarket Sans Medium" pitchFamily="34" charset="0"/>
              </a:rPr>
              <a:t>5</a:t>
            </a:r>
            <a:endParaRPr lang="en-US" sz="1400" dirty="0"/>
          </a:p>
        </p:txBody>
      </p:sp>
      <p:sp>
        <p:nvSpPr>
          <p:cNvPr id="61" name="Object 11"/>
          <p:cNvSpPr txBox="1"/>
          <p:nvPr/>
        </p:nvSpPr>
        <p:spPr>
          <a:xfrm>
            <a:off x="6821676" y="8502538"/>
            <a:ext cx="46039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5.23-</a:t>
            </a:r>
          </a:p>
          <a:p>
            <a:pPr algn="ctr"/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추가 사항 넣기</a:t>
            </a:r>
            <a:endParaRPr lang="en-US" dirty="0"/>
          </a:p>
        </p:txBody>
      </p:sp>
      <p:sp>
        <p:nvSpPr>
          <p:cNvPr id="62" name="Object 13"/>
          <p:cNvSpPr txBox="1"/>
          <p:nvPr/>
        </p:nvSpPr>
        <p:spPr>
          <a:xfrm>
            <a:off x="7738801" y="6476876"/>
            <a:ext cx="2756246" cy="1800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100" i="1" kern="0" spc="-200" dirty="0">
                <a:solidFill>
                  <a:srgbClr val="C9C9C9"/>
                </a:solidFill>
                <a:latin typeface="Gmarket Sans Medium" pitchFamily="34" charset="0"/>
              </a:rPr>
              <a:t>6</a:t>
            </a:r>
            <a:endParaRPr lang="en-US" sz="1400" dirty="0"/>
          </a:p>
        </p:txBody>
      </p:sp>
      <p:sp>
        <p:nvSpPr>
          <p:cNvPr id="63" name="Object 14"/>
          <p:cNvSpPr txBox="1"/>
          <p:nvPr/>
        </p:nvSpPr>
        <p:spPr>
          <a:xfrm>
            <a:off x="11072050" y="8502538"/>
            <a:ext cx="3428571" cy="9848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5.24-</a:t>
            </a:r>
          </a:p>
          <a:p>
            <a:pPr algn="ctr"/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디버깅 및 오류 수정</a:t>
            </a:r>
            <a:endParaRPr lang="en-US" sz="2000" dirty="0">
              <a:solidFill>
                <a:srgbClr val="262626"/>
              </a:solidFill>
              <a:latin typeface="Gmarket Sans Bold" pitchFamily="34" charset="0"/>
              <a:cs typeface="Gmarket Sans Bold" pitchFamily="34" charset="0"/>
            </a:endParaRPr>
          </a:p>
          <a:p>
            <a:pPr algn="ctr"/>
            <a:endParaRPr lang="en-US" dirty="0"/>
          </a:p>
        </p:txBody>
      </p:sp>
      <p:sp>
        <p:nvSpPr>
          <p:cNvPr id="64" name="Object 16"/>
          <p:cNvSpPr txBox="1"/>
          <p:nvPr/>
        </p:nvSpPr>
        <p:spPr>
          <a:xfrm>
            <a:off x="11401510" y="6476876"/>
            <a:ext cx="2793645" cy="1800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100" i="1" kern="0" spc="-200" dirty="0">
                <a:solidFill>
                  <a:srgbClr val="737373"/>
                </a:solidFill>
                <a:latin typeface="Gmarket Sans Medium" pitchFamily="34" charset="0"/>
              </a:rPr>
              <a:t>7</a:t>
            </a:r>
            <a:endParaRPr lang="en-US" sz="1400" dirty="0"/>
          </a:p>
        </p:txBody>
      </p:sp>
      <p:sp>
        <p:nvSpPr>
          <p:cNvPr id="65" name="Object 17"/>
          <p:cNvSpPr txBox="1"/>
          <p:nvPr/>
        </p:nvSpPr>
        <p:spPr>
          <a:xfrm>
            <a:off x="14029114" y="8496300"/>
            <a:ext cx="46039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5.25-</a:t>
            </a:r>
          </a:p>
          <a:p>
            <a:pPr algn="ctr"/>
            <a:r>
              <a:rPr lang="ko-KR" altLang="en-US" sz="2000" dirty="0">
                <a:solidFill>
                  <a:srgbClr val="262626"/>
                </a:solidFill>
                <a:latin typeface="Gmarket Sans Bold" pitchFamily="34" charset="0"/>
                <a:cs typeface="Gmarket Sans Bold" pitchFamily="34" charset="0"/>
              </a:rPr>
              <a:t>마무리 및 발표 준비</a:t>
            </a:r>
            <a:endParaRPr lang="en-US" dirty="0"/>
          </a:p>
        </p:txBody>
      </p:sp>
      <p:sp>
        <p:nvSpPr>
          <p:cNvPr id="66" name="Object 19"/>
          <p:cNvSpPr txBox="1"/>
          <p:nvPr/>
        </p:nvSpPr>
        <p:spPr>
          <a:xfrm>
            <a:off x="14946205" y="6476876"/>
            <a:ext cx="2626113" cy="18004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100" i="1" kern="0" spc="-200" dirty="0">
                <a:solidFill>
                  <a:srgbClr val="262626"/>
                </a:solidFill>
                <a:latin typeface="Gmarket Sans Medium" pitchFamily="34" charset="0"/>
              </a:rPr>
              <a:t>8</a:t>
            </a:r>
            <a:endParaRPr lang="en-US" sz="1400" dirty="0"/>
          </a:p>
        </p:txBody>
      </p:sp>
      <p:grpSp>
        <p:nvGrpSpPr>
          <p:cNvPr id="67" name="그룹 1003"/>
          <p:cNvGrpSpPr/>
          <p:nvPr/>
        </p:nvGrpSpPr>
        <p:grpSpPr>
          <a:xfrm>
            <a:off x="3868236" y="8252196"/>
            <a:ext cx="14020709" cy="14286"/>
            <a:chOff x="2324091" y="6335677"/>
            <a:chExt cx="14020709" cy="14286"/>
          </a:xfrm>
        </p:grpSpPr>
        <p:pic>
          <p:nvPicPr>
            <p:cNvPr id="74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0800000">
              <a:off x="2324091" y="6335677"/>
              <a:ext cx="14020709" cy="14286"/>
            </a:xfrm>
            <a:prstGeom prst="rect">
              <a:avLst/>
            </a:prstGeom>
          </p:spPr>
        </p:pic>
      </p:grpSp>
      <p:grpSp>
        <p:nvGrpSpPr>
          <p:cNvPr id="68" name="그룹 1007"/>
          <p:cNvGrpSpPr/>
          <p:nvPr/>
        </p:nvGrpSpPr>
        <p:grpSpPr>
          <a:xfrm>
            <a:off x="7351775" y="7337796"/>
            <a:ext cx="118608" cy="118608"/>
            <a:chOff x="5807630" y="4835153"/>
            <a:chExt cx="118608" cy="118608"/>
          </a:xfrm>
        </p:grpSpPr>
        <p:pic>
          <p:nvPicPr>
            <p:cNvPr id="73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7630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69" name="그룹 1008"/>
          <p:cNvGrpSpPr/>
          <p:nvPr/>
        </p:nvGrpSpPr>
        <p:grpSpPr>
          <a:xfrm>
            <a:off x="11133092" y="7337796"/>
            <a:ext cx="118608" cy="118608"/>
            <a:chOff x="9588947" y="4835153"/>
            <a:chExt cx="118608" cy="118608"/>
          </a:xfrm>
        </p:grpSpPr>
        <p:pic>
          <p:nvPicPr>
            <p:cNvPr id="72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88947" y="4835153"/>
              <a:ext cx="118608" cy="118608"/>
            </a:xfrm>
            <a:prstGeom prst="rect">
              <a:avLst/>
            </a:prstGeom>
          </p:spPr>
        </p:pic>
      </p:grpSp>
      <p:grpSp>
        <p:nvGrpSpPr>
          <p:cNvPr id="70" name="그룹 1009"/>
          <p:cNvGrpSpPr/>
          <p:nvPr/>
        </p:nvGrpSpPr>
        <p:grpSpPr>
          <a:xfrm>
            <a:off x="14913352" y="7337796"/>
            <a:ext cx="118608" cy="118608"/>
            <a:chOff x="13369207" y="4835153"/>
            <a:chExt cx="118608" cy="118608"/>
          </a:xfrm>
        </p:grpSpPr>
        <p:pic>
          <p:nvPicPr>
            <p:cNvPr id="71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9207" y="4835153"/>
              <a:ext cx="118608" cy="118608"/>
            </a:xfrm>
            <a:prstGeom prst="rect">
              <a:avLst/>
            </a:prstGeom>
          </p:spPr>
        </p:pic>
      </p:grpSp>
      <p:sp>
        <p:nvSpPr>
          <p:cNvPr id="75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6431803" y="-5065880"/>
            <a:ext cx="12534785" cy="10659736"/>
            <a:chOff x="-6270440" y="-5065880"/>
            <a:chExt cx="12534785" cy="106597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270440" y="-5065880"/>
              <a:ext cx="12534785" cy="106597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2324091" y="1498193"/>
            <a:ext cx="12356685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80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설계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2324125" y="3322896"/>
            <a:ext cx="13910999" cy="19640"/>
            <a:chOff x="2324125" y="3322896"/>
            <a:chExt cx="13910999" cy="1964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125" y="3322896"/>
              <a:ext cx="13910999" cy="1964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682203" y="3544305"/>
            <a:ext cx="34355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>
                <a:solidFill>
                  <a:srgbClr val="262626"/>
                </a:solidFill>
                <a:latin typeface="Gmarket Sans Medium" pitchFamily="34" charset="0"/>
              </a:rPr>
              <a:t>API</a:t>
            </a:r>
            <a:endParaRPr lang="en-US" sz="2800" b="1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324125" y="6410446"/>
            <a:ext cx="13923930" cy="7293"/>
            <a:chOff x="2324125" y="6410446"/>
            <a:chExt cx="13923930" cy="72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4125" y="6410446"/>
              <a:ext cx="13923930" cy="729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324091" y="9490530"/>
            <a:ext cx="13911001" cy="19640"/>
            <a:chOff x="2324091" y="9490530"/>
            <a:chExt cx="13911001" cy="1964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4091" y="9490530"/>
              <a:ext cx="13911001" cy="1964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330572" y="9576099"/>
            <a:ext cx="13911001" cy="19640"/>
            <a:chOff x="2330572" y="9576099"/>
            <a:chExt cx="13911001" cy="19640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572" y="9576099"/>
              <a:ext cx="13911001" cy="1964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330573" y="3235189"/>
            <a:ext cx="13910999" cy="19640"/>
            <a:chOff x="2330573" y="3235189"/>
            <a:chExt cx="13910999" cy="1964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0573" y="3235189"/>
              <a:ext cx="13910999" cy="1964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9279624" y="1587624"/>
            <a:ext cx="540345" cy="540345"/>
            <a:chOff x="9279624" y="1587624"/>
            <a:chExt cx="540345" cy="54034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9624" y="1587624"/>
              <a:ext cx="540345" cy="540345"/>
            </a:xfrm>
            <a:prstGeom prst="rect">
              <a:avLst/>
            </a:prstGeom>
          </p:spPr>
        </p:pic>
      </p:grpSp>
      <p:sp>
        <p:nvSpPr>
          <p:cNvPr id="2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5" name="Object 40"/>
          <p:cNvSpPr txBox="1"/>
          <p:nvPr/>
        </p:nvSpPr>
        <p:spPr>
          <a:xfrm>
            <a:off x="-1280847" y="2155443"/>
            <a:ext cx="961871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개발 환경 및 </a:t>
            </a:r>
            <a:r>
              <a:rPr lang="en-US" altLang="ko-KR" sz="2800" b="1" dirty="0"/>
              <a:t>API </a:t>
            </a:r>
            <a:r>
              <a:rPr lang="ko-KR" altLang="en-US" sz="2800" b="1" dirty="0"/>
              <a:t>플랫폼</a:t>
            </a:r>
            <a:endParaRPr lang="en-US" sz="2800" b="1" dirty="0"/>
          </a:p>
        </p:txBody>
      </p:sp>
      <p:sp>
        <p:nvSpPr>
          <p:cNvPr id="66" name="Object 26"/>
          <p:cNvSpPr txBox="1"/>
          <p:nvPr/>
        </p:nvSpPr>
        <p:spPr>
          <a:xfrm>
            <a:off x="7561807" y="3544305"/>
            <a:ext cx="34355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  <a:latin typeface="Gmarket Sans Medium" pitchFamily="34" charset="0"/>
              </a:rPr>
              <a:t>협업</a:t>
            </a:r>
            <a:r>
              <a:rPr lang="en-US" sz="2800" b="1" dirty="0">
                <a:solidFill>
                  <a:srgbClr val="262626"/>
                </a:solidFill>
                <a:latin typeface="Gmarket Sans Medium" pitchFamily="34" charset="0"/>
              </a:rPr>
              <a:t> </a:t>
            </a:r>
            <a:r>
              <a:rPr lang="ko-KR" altLang="en-US" sz="2800" b="1" dirty="0">
                <a:solidFill>
                  <a:srgbClr val="262626"/>
                </a:solidFill>
                <a:latin typeface="Gmarket Sans Medium" pitchFamily="34" charset="0"/>
              </a:rPr>
              <a:t>툴</a:t>
            </a:r>
            <a:endParaRPr lang="en-US" sz="2800" b="1" dirty="0"/>
          </a:p>
        </p:txBody>
      </p:sp>
      <p:sp>
        <p:nvSpPr>
          <p:cNvPr id="68" name="Object 26"/>
          <p:cNvSpPr txBox="1"/>
          <p:nvPr/>
        </p:nvSpPr>
        <p:spPr>
          <a:xfrm>
            <a:off x="7051308" y="6575337"/>
            <a:ext cx="34355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solidFill>
                  <a:srgbClr val="262626"/>
                </a:solidFill>
                <a:latin typeface="Gmarket Sans Medium" pitchFamily="34" charset="0"/>
              </a:rPr>
              <a:t>프론트</a:t>
            </a:r>
            <a:endParaRPr lang="en-US" sz="2800" b="1" dirty="0"/>
          </a:p>
        </p:txBody>
      </p:sp>
      <p:sp>
        <p:nvSpPr>
          <p:cNvPr id="70" name="Object 26"/>
          <p:cNvSpPr txBox="1"/>
          <p:nvPr/>
        </p:nvSpPr>
        <p:spPr>
          <a:xfrm>
            <a:off x="11591435" y="6566224"/>
            <a:ext cx="34355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>
                <a:solidFill>
                  <a:srgbClr val="262626"/>
                </a:solidFill>
                <a:latin typeface="Gmarket Sans Medium" pitchFamily="34" charset="0"/>
              </a:rPr>
              <a:t>백엔드</a:t>
            </a:r>
            <a:endParaRPr lang="en-US" sz="2800" b="1" dirty="0"/>
          </a:p>
        </p:txBody>
      </p:sp>
      <p:sp>
        <p:nvSpPr>
          <p:cNvPr id="72" name="Object 26"/>
          <p:cNvSpPr txBox="1"/>
          <p:nvPr/>
        </p:nvSpPr>
        <p:spPr>
          <a:xfrm>
            <a:off x="2511182" y="6553808"/>
            <a:ext cx="34355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 err="1"/>
              <a:t>DataBase</a:t>
            </a:r>
            <a:endParaRPr lang="en-US" sz="2800" b="1" dirty="0"/>
          </a:p>
        </p:txBody>
      </p:sp>
      <p:pic>
        <p:nvPicPr>
          <p:cNvPr id="6146" name="Picture 2" descr="유튜브 로고 PNG 이미지 | PNGWing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5469" b="94727" l="10000" r="90000">
                        <a14:foregroundMark x1="46739" y1="5469" x2="46957" y2="94727"/>
                        <a14:foregroundMark x1="59348" y1="36719" x2="54891" y2="54688"/>
                        <a14:foregroundMark x1="62065" y1="43945" x2="59565" y2="65430"/>
                        <a14:foregroundMark x1="48152" y1="42578" x2="41522" y2="61328"/>
                        <a14:foregroundMark x1="53696" y1="42578" x2="31739" y2="74805"/>
                        <a14:foregroundMark x1="56413" y1="45703" x2="52609" y2="59180"/>
                        <a14:foregroundMark x1="65870" y1="42969" x2="45652" y2="65430"/>
                        <a14:foregroundMark x1="59565" y1="46680" x2="48913" y2="56445"/>
                        <a14:foregroundMark x1="47391" y1="42578" x2="40978" y2="51953"/>
                        <a14:foregroundMark x1="43478" y1="38477" x2="36522" y2="54688"/>
                        <a14:foregroundMark x1="45000" y1="34180" x2="39022" y2="46680"/>
                        <a14:foregroundMark x1="41739" y1="35938" x2="35217" y2="52930"/>
                        <a14:foregroundMark x1="49891" y1="11328" x2="55435" y2="18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057" y="3668386"/>
            <a:ext cx="4485402" cy="249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GitHub - Google Play 앱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56" name="Picture 12" descr="깃허브 - 무료 브랜드 및 로고개 아이콘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483" y="3705278"/>
            <a:ext cx="2385968" cy="238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파일:Notion-logo.svg - 위키백과, 우리 모두의 백과사전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7436" y="3668386"/>
            <a:ext cx="2379044" cy="237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22" descr="MySQL - 나무위키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089" y="6780755"/>
            <a:ext cx="3695700" cy="2514600"/>
          </a:xfrm>
          <a:prstGeom prst="rect">
            <a:avLst/>
          </a:prstGeom>
        </p:spPr>
      </p:pic>
      <p:pic>
        <p:nvPicPr>
          <p:cNvPr id="6170" name="Picture 26" descr="시작하기 — Vue.j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880" y="6737417"/>
            <a:ext cx="2601275" cy="260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파일:Spring Framework Logo 2018.svg - 위키백과, 우리 모두의 백과사전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8451" y="7377160"/>
            <a:ext cx="4937881" cy="126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2" name="그룹 1003"/>
          <p:cNvGrpSpPr/>
          <p:nvPr/>
        </p:nvGrpSpPr>
        <p:grpSpPr>
          <a:xfrm>
            <a:off x="457200" y="180554"/>
            <a:ext cx="2919963" cy="718963"/>
            <a:chOff x="1037163" y="8897489"/>
            <a:chExt cx="2919963" cy="718963"/>
          </a:xfrm>
        </p:grpSpPr>
        <p:grpSp>
          <p:nvGrpSpPr>
            <p:cNvPr id="83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85" name="Object 1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84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  <p:sp>
        <p:nvSpPr>
          <p:cNvPr id="86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88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963918" y="2435245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544687" y="1628085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</a:rPr>
              <a:t>폴더 구성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072436" y="741609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6353" y="1628085"/>
            <a:ext cx="3512807" cy="74971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24298" y="1638566"/>
            <a:ext cx="3209925" cy="7486650"/>
          </a:xfrm>
          <a:prstGeom prst="rect">
            <a:avLst/>
          </a:prstGeom>
        </p:spPr>
      </p:pic>
      <p:sp>
        <p:nvSpPr>
          <p:cNvPr id="53" name="Object 15"/>
          <p:cNvSpPr txBox="1"/>
          <p:nvPr/>
        </p:nvSpPr>
        <p:spPr>
          <a:xfrm>
            <a:off x="9487456" y="9313811"/>
            <a:ext cx="99060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/>
              <a:t> </a:t>
            </a:r>
            <a:r>
              <a:rPr lang="en-US" altLang="ko-KR" sz="3200" dirty="0" err="1"/>
              <a:t>Vue</a:t>
            </a:r>
            <a:endParaRPr lang="en-US" altLang="ko-KR" sz="3200" dirty="0"/>
          </a:p>
        </p:txBody>
      </p:sp>
      <p:sp>
        <p:nvSpPr>
          <p:cNvPr id="55" name="Object 15"/>
          <p:cNvSpPr txBox="1"/>
          <p:nvPr/>
        </p:nvSpPr>
        <p:spPr>
          <a:xfrm>
            <a:off x="14235754" y="9313811"/>
            <a:ext cx="184244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3200" dirty="0"/>
              <a:t>Spring</a:t>
            </a:r>
          </a:p>
        </p:txBody>
      </p:sp>
      <p:sp>
        <p:nvSpPr>
          <p:cNvPr id="56" name="Object 62"/>
          <p:cNvSpPr txBox="1"/>
          <p:nvPr/>
        </p:nvSpPr>
        <p:spPr>
          <a:xfrm rot="5400000">
            <a:off x="14477173" y="4763110"/>
            <a:ext cx="592575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kern="0" spc="2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Our web project</a:t>
            </a:r>
          </a:p>
          <a:p>
            <a:pPr algn="ctr"/>
            <a:endParaRPr lang="en-US" dirty="0"/>
          </a:p>
        </p:txBody>
      </p:sp>
      <p:grpSp>
        <p:nvGrpSpPr>
          <p:cNvPr id="58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60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63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61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565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71066" y="-5067300"/>
            <a:ext cx="10925153" cy="8756839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75586" y="525147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2265012" y="2151085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메인 페이지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로그인 전</a:t>
            </a:r>
            <a:r>
              <a:rPr lang="en-US" altLang="ko-KR" sz="2800" b="1" dirty="0"/>
              <a:t>)</a:t>
            </a:r>
            <a:endParaRPr lang="en-US" sz="28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68" y="3426386"/>
            <a:ext cx="9257285" cy="4829217"/>
          </a:xfrm>
          <a:prstGeom prst="rect">
            <a:avLst/>
          </a:prstGeom>
        </p:spPr>
      </p:pic>
      <p:cxnSp>
        <p:nvCxnSpPr>
          <p:cNvPr id="5" name="직선 연결선 4"/>
          <p:cNvCxnSpPr/>
          <p:nvPr/>
        </p:nvCxnSpPr>
        <p:spPr>
          <a:xfrm>
            <a:off x="11734800" y="2151085"/>
            <a:ext cx="0" cy="69548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bject 15"/>
          <p:cNvSpPr txBox="1"/>
          <p:nvPr/>
        </p:nvSpPr>
        <p:spPr>
          <a:xfrm>
            <a:off x="12217508" y="20955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900" dirty="0">
                <a:solidFill>
                  <a:srgbClr val="262626"/>
                </a:solidFill>
                <a:latin typeface="Gmarket Sans Bold" pitchFamily="34" charset="0"/>
              </a:rPr>
              <a:t>HEADER</a:t>
            </a:r>
            <a:endParaRPr lang="en-US" dirty="0"/>
          </a:p>
        </p:txBody>
      </p:sp>
      <p:sp>
        <p:nvSpPr>
          <p:cNvPr id="61" name="Object 14"/>
          <p:cNvSpPr txBox="1"/>
          <p:nvPr/>
        </p:nvSpPr>
        <p:spPr>
          <a:xfrm>
            <a:off x="12217508" y="2715394"/>
            <a:ext cx="477509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로고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-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메인 페이지로 이동하는 로고</a:t>
            </a:r>
            <a:endParaRPr lang="en-US" sz="2100" dirty="0"/>
          </a:p>
        </p:txBody>
      </p:sp>
      <p:sp>
        <p:nvSpPr>
          <p:cNvPr id="63" name="Object 15"/>
          <p:cNvSpPr txBox="1"/>
          <p:nvPr/>
        </p:nvSpPr>
        <p:spPr>
          <a:xfrm>
            <a:off x="12217508" y="400050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900" dirty="0">
                <a:solidFill>
                  <a:srgbClr val="262626"/>
                </a:solidFill>
                <a:latin typeface="Gmarket Sans Bold" pitchFamily="34" charset="0"/>
              </a:rPr>
              <a:t>Login / </a:t>
            </a:r>
            <a:r>
              <a:rPr lang="en-US" altLang="ko-KR" sz="2900" dirty="0" err="1">
                <a:solidFill>
                  <a:srgbClr val="262626"/>
                </a:solidFill>
                <a:latin typeface="Gmarket Sans Bold" pitchFamily="34" charset="0"/>
              </a:rPr>
              <a:t>Regist</a:t>
            </a:r>
            <a:endParaRPr lang="en-US" dirty="0"/>
          </a:p>
        </p:txBody>
      </p:sp>
      <p:sp>
        <p:nvSpPr>
          <p:cNvPr id="65" name="Object 14"/>
          <p:cNvSpPr txBox="1"/>
          <p:nvPr/>
        </p:nvSpPr>
        <p:spPr>
          <a:xfrm>
            <a:off x="12217508" y="4620394"/>
            <a:ext cx="7104908" cy="90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로그인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-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로그인 시 로그인 메인 페이지로 이동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회원가입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</a:t>
            </a:r>
            <a:r>
              <a:rPr lang="en-US" altLang="ko-KR" sz="2100" dirty="0"/>
              <a:t> – </a:t>
            </a:r>
            <a:r>
              <a:rPr lang="ko-KR" altLang="en-US" sz="2100" dirty="0"/>
              <a:t>회원가입 페이지로 이동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</a:endParaRPr>
          </a:p>
        </p:txBody>
      </p:sp>
      <p:sp>
        <p:nvSpPr>
          <p:cNvPr id="67" name="Object 15"/>
          <p:cNvSpPr txBox="1"/>
          <p:nvPr/>
        </p:nvSpPr>
        <p:spPr>
          <a:xfrm>
            <a:off x="12217508" y="6444955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900" dirty="0">
                <a:solidFill>
                  <a:srgbClr val="262626"/>
                </a:solidFill>
                <a:latin typeface="Gmarket Sans Bold" pitchFamily="34" charset="0"/>
              </a:rPr>
              <a:t>Footer</a:t>
            </a:r>
            <a:endParaRPr lang="en-US" dirty="0"/>
          </a:p>
        </p:txBody>
      </p:sp>
      <p:sp>
        <p:nvSpPr>
          <p:cNvPr id="69" name="Object 14"/>
          <p:cNvSpPr txBox="1"/>
          <p:nvPr/>
        </p:nvSpPr>
        <p:spPr>
          <a:xfrm>
            <a:off x="12217508" y="7064849"/>
            <a:ext cx="7104908" cy="2031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설명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 -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서비스에 관한 간단한 설명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각종 페이지 링크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</a:t>
            </a:r>
            <a:r>
              <a:rPr lang="en-US" altLang="ko-KR" sz="2100" dirty="0"/>
              <a:t> – twitter, linked in, </a:t>
            </a:r>
            <a:r>
              <a:rPr lang="en-US" altLang="ko-KR" sz="2100" dirty="0" err="1"/>
              <a:t>Git</a:t>
            </a:r>
            <a:r>
              <a:rPr lang="ko-KR" altLang="en-US" sz="2100" dirty="0"/>
              <a:t>  연결</a:t>
            </a: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오시는 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</a:t>
            </a:r>
            <a:r>
              <a:rPr lang="en-US" altLang="ko-KR" sz="2100" dirty="0"/>
              <a:t> – </a:t>
            </a:r>
            <a:r>
              <a:rPr lang="ko-KR" altLang="en-US" sz="2100" dirty="0" err="1"/>
              <a:t>멀티캠퍼스</a:t>
            </a:r>
            <a:r>
              <a:rPr lang="ko-KR" altLang="en-US" sz="2100" dirty="0"/>
              <a:t> 주소 제공</a:t>
            </a:r>
            <a:endParaRPr lang="en-US" altLang="ko-KR" sz="2100" dirty="0"/>
          </a:p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문의하기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</a:t>
            </a:r>
            <a:r>
              <a:rPr lang="en-US" altLang="ko-KR" sz="2100" dirty="0"/>
              <a:t> –</a:t>
            </a:r>
            <a:r>
              <a:rPr lang="ko-KR" altLang="en-US" sz="2100" dirty="0"/>
              <a:t>문의 이메일 제공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</a:endParaRPr>
          </a:p>
        </p:txBody>
      </p:sp>
      <p:grpSp>
        <p:nvGrpSpPr>
          <p:cNvPr id="71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72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74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73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8125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887200" y="5652995"/>
            <a:ext cx="9982757" cy="8635682"/>
            <a:chOff x="3671066" y="-4946143"/>
            <a:chExt cx="9982757" cy="863568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71066" y="-4946143"/>
              <a:ext cx="9982757" cy="863568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713178" y="1290073"/>
            <a:ext cx="7424264" cy="1554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9500" kern="0" spc="-4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구현 내용</a:t>
            </a:r>
            <a:endParaRPr lang="en-US" dirty="0"/>
          </a:p>
        </p:txBody>
      </p:sp>
      <p:grpSp>
        <p:nvGrpSpPr>
          <p:cNvPr id="1011" name="그룹 1011"/>
          <p:cNvGrpSpPr/>
          <p:nvPr/>
        </p:nvGrpSpPr>
        <p:grpSpPr>
          <a:xfrm>
            <a:off x="740229" y="4618978"/>
            <a:ext cx="221056" cy="221056"/>
            <a:chOff x="740229" y="4618978"/>
            <a:chExt cx="221056" cy="221056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4618978"/>
              <a:ext cx="221056" cy="22105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0229" y="5030240"/>
            <a:ext cx="221056" cy="221056"/>
            <a:chOff x="740229" y="5030240"/>
            <a:chExt cx="221056" cy="221056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0229" y="503024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40229" y="5445680"/>
            <a:ext cx="221056" cy="221056"/>
            <a:chOff x="740229" y="5445680"/>
            <a:chExt cx="221056" cy="221056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0229" y="5445680"/>
              <a:ext cx="221056" cy="22105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186865" y="1004639"/>
            <a:ext cx="18659445" cy="14286"/>
            <a:chOff x="-186865" y="1004639"/>
            <a:chExt cx="18659445" cy="14286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86865" y="1004639"/>
              <a:ext cx="18659445" cy="1428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175586" y="525147"/>
            <a:ext cx="540345" cy="540345"/>
            <a:chOff x="6201605" y="2147749"/>
            <a:chExt cx="540345" cy="540345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1605" y="2147749"/>
              <a:ext cx="540345" cy="540345"/>
            </a:xfrm>
            <a:prstGeom prst="rect">
              <a:avLst/>
            </a:prstGeom>
          </p:spPr>
        </p:pic>
      </p:grpSp>
      <p:sp>
        <p:nvSpPr>
          <p:cNvPr id="53" name="Object 40"/>
          <p:cNvSpPr txBox="1"/>
          <p:nvPr/>
        </p:nvSpPr>
        <p:spPr>
          <a:xfrm>
            <a:off x="1287350" y="2177289"/>
            <a:ext cx="72449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ko-KR" altLang="en-US" sz="2800" b="1" dirty="0"/>
              <a:t>회원가입</a:t>
            </a:r>
            <a:r>
              <a:rPr lang="en-US" altLang="ko-KR" sz="2800" b="1" dirty="0"/>
              <a:t>/ </a:t>
            </a:r>
            <a:r>
              <a:rPr lang="ko-KR" altLang="en-US" sz="2800" b="1" dirty="0"/>
              <a:t>로그인</a:t>
            </a:r>
            <a:endParaRPr lang="en-US" sz="28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670" y="1547254"/>
            <a:ext cx="7377493" cy="3845518"/>
          </a:xfrm>
          <a:prstGeom prst="rect">
            <a:avLst/>
          </a:prstGeom>
        </p:spPr>
      </p:pic>
      <p:cxnSp>
        <p:nvCxnSpPr>
          <p:cNvPr id="21" name="직선 연결선 20"/>
          <p:cNvCxnSpPr/>
          <p:nvPr/>
        </p:nvCxnSpPr>
        <p:spPr>
          <a:xfrm>
            <a:off x="7772400" y="2869022"/>
            <a:ext cx="0" cy="695481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bject 15"/>
          <p:cNvSpPr txBox="1"/>
          <p:nvPr/>
        </p:nvSpPr>
        <p:spPr>
          <a:xfrm>
            <a:off x="2209800" y="3392242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>
                <a:solidFill>
                  <a:srgbClr val="262626"/>
                </a:solidFill>
                <a:latin typeface="Gmarket Sans Bold" pitchFamily="34" charset="0"/>
              </a:rPr>
              <a:t>회원가입</a:t>
            </a:r>
            <a:endParaRPr lang="en-US" dirty="0"/>
          </a:p>
        </p:txBody>
      </p:sp>
      <p:sp>
        <p:nvSpPr>
          <p:cNvPr id="23" name="Object 14"/>
          <p:cNvSpPr txBox="1"/>
          <p:nvPr/>
        </p:nvSpPr>
        <p:spPr>
          <a:xfrm>
            <a:off x="2209800" y="4012136"/>
            <a:ext cx="5375734" cy="25160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이름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비밀번호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빈칸 방지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  <a:cs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아이디</a:t>
            </a: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] -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중복 방지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,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빈칸 방지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운동 수행 능력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</a:t>
            </a: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  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상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,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중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,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하 입력으로 운동 과부화 부여</a:t>
            </a:r>
            <a:endParaRPr lang="en-US" altLang="ko-KR" sz="2100" dirty="0">
              <a:solidFill>
                <a:srgbClr val="262626"/>
              </a:solidFill>
              <a:latin typeface="Gmarket Sans Medium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100" dirty="0">
                <a:solidFill>
                  <a:srgbClr val="262626"/>
                </a:solidFill>
                <a:latin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회원가입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] </a:t>
            </a: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</a:rPr>
              <a:t>   –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</a:rPr>
              <a:t>등록 시 바로 로그인 페이지 이동</a:t>
            </a:r>
            <a:endParaRPr lang="en-US" sz="2100" dirty="0"/>
          </a:p>
        </p:txBody>
      </p:sp>
      <p:sp>
        <p:nvSpPr>
          <p:cNvPr id="24" name="Object 15"/>
          <p:cNvSpPr txBox="1"/>
          <p:nvPr/>
        </p:nvSpPr>
        <p:spPr>
          <a:xfrm>
            <a:off x="2133600" y="7128560"/>
            <a:ext cx="3752260" cy="5386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900" dirty="0">
                <a:solidFill>
                  <a:srgbClr val="262626"/>
                </a:solidFill>
                <a:latin typeface="Gmarket Sans Bold" pitchFamily="34" charset="0"/>
              </a:rPr>
              <a:t>로그인</a:t>
            </a:r>
            <a:endParaRPr lang="en-US" dirty="0"/>
          </a:p>
        </p:txBody>
      </p:sp>
      <p:sp>
        <p:nvSpPr>
          <p:cNvPr id="25" name="Object 14"/>
          <p:cNvSpPr txBox="1"/>
          <p:nvPr/>
        </p:nvSpPr>
        <p:spPr>
          <a:xfrm>
            <a:off x="2133600" y="7581900"/>
            <a:ext cx="4775092" cy="9002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[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아이디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,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비밀번호</a:t>
            </a:r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]</a:t>
            </a:r>
          </a:p>
          <a:p>
            <a:r>
              <a:rPr lang="en-US" altLang="ko-KR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     -  </a:t>
            </a:r>
            <a:r>
              <a:rPr lang="ko-KR" altLang="en-US" sz="2100" dirty="0">
                <a:solidFill>
                  <a:srgbClr val="262626"/>
                </a:solidFill>
                <a:latin typeface="Gmarket Sans Medium" pitchFamily="34" charset="0"/>
                <a:cs typeface="Gmarket Sans Medium" pitchFamily="34" charset="0"/>
              </a:rPr>
              <a:t>빈칸 방지 및 로그인 오류 방지</a:t>
            </a:r>
            <a:endParaRPr lang="en-US" sz="2100" dirty="0"/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256" y="5905500"/>
            <a:ext cx="7377493" cy="3689737"/>
          </a:xfrm>
          <a:prstGeom prst="rect">
            <a:avLst/>
          </a:prstGeom>
        </p:spPr>
      </p:pic>
      <p:grpSp>
        <p:nvGrpSpPr>
          <p:cNvPr id="28" name="그룹 1003"/>
          <p:cNvGrpSpPr/>
          <p:nvPr/>
        </p:nvGrpSpPr>
        <p:grpSpPr>
          <a:xfrm>
            <a:off x="719909" y="188484"/>
            <a:ext cx="2919963" cy="718963"/>
            <a:chOff x="1037163" y="8897489"/>
            <a:chExt cx="2919963" cy="718963"/>
          </a:xfrm>
        </p:grpSpPr>
        <p:grpSp>
          <p:nvGrpSpPr>
            <p:cNvPr id="29" name="그룹 1004"/>
            <p:cNvGrpSpPr/>
            <p:nvPr/>
          </p:nvGrpSpPr>
          <p:grpSpPr>
            <a:xfrm>
              <a:off x="1037163" y="8897489"/>
              <a:ext cx="2370282" cy="718963"/>
              <a:chOff x="1037163" y="8897489"/>
              <a:chExt cx="2370282" cy="718963"/>
            </a:xfrm>
          </p:grpSpPr>
          <p:pic>
            <p:nvPicPr>
              <p:cNvPr id="31" name="Object 1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037163" y="8897489"/>
                <a:ext cx="2370282" cy="718963"/>
              </a:xfrm>
              <a:prstGeom prst="rect">
                <a:avLst/>
              </a:prstGeom>
            </p:spPr>
          </p:pic>
        </p:grpSp>
        <p:sp>
          <p:nvSpPr>
            <p:cNvPr id="30" name="Object 16"/>
            <p:cNvSpPr txBox="1"/>
            <p:nvPr/>
          </p:nvSpPr>
          <p:spPr>
            <a:xfrm>
              <a:off x="1242392" y="9081453"/>
              <a:ext cx="2714734" cy="3231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500" b="1" dirty="0" err="1">
                  <a:solidFill>
                    <a:srgbClr val="000000"/>
                  </a:solidFill>
                  <a:latin typeface="Gmarket Sans Bold" pitchFamily="34" charset="0"/>
                </a:rPr>
                <a:t>김민태정태세문단속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9983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push dir="u"/>
      </p:transition>
    </mc:Choice>
    <mc:Fallback xmlns="">
      <p:transition>
        <p:push dir="u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739</Words>
  <Application>Microsoft Office PowerPoint</Application>
  <PresentationFormat>사용자 지정</PresentationFormat>
  <Paragraphs>198</Paragraphs>
  <Slides>14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Gmarket Sans Bold</vt:lpstr>
      <vt:lpstr>Gmarket Sans Medium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민태 김</cp:lastModifiedBy>
  <cp:revision>67</cp:revision>
  <dcterms:created xsi:type="dcterms:W3CDTF">2023-05-25T11:14:28Z</dcterms:created>
  <dcterms:modified xsi:type="dcterms:W3CDTF">2023-06-11T12:32:46Z</dcterms:modified>
</cp:coreProperties>
</file>